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648" r:id="rId1"/>
  </p:sldMasterIdLst>
  <p:notesMasterIdLst>
    <p:notesMasterId r:id="rId38"/>
  </p:notesMasterIdLst>
  <p:handoutMasterIdLst>
    <p:handoutMasterId r:id="rId39"/>
  </p:handoutMasterIdLst>
  <p:sldIdLst>
    <p:sldId id="256" r:id="rId2"/>
    <p:sldId id="270" r:id="rId3"/>
    <p:sldId id="284" r:id="rId4"/>
    <p:sldId id="272" r:id="rId5"/>
    <p:sldId id="277" r:id="rId6"/>
    <p:sldId id="278" r:id="rId7"/>
    <p:sldId id="276" r:id="rId8"/>
    <p:sldId id="283" r:id="rId9"/>
    <p:sldId id="281" r:id="rId10"/>
    <p:sldId id="282" r:id="rId11"/>
    <p:sldId id="280" r:id="rId12"/>
    <p:sldId id="279" r:id="rId13"/>
    <p:sldId id="273" r:id="rId14"/>
    <p:sldId id="285" r:id="rId15"/>
    <p:sldId id="286" r:id="rId16"/>
    <p:sldId id="287" r:id="rId17"/>
    <p:sldId id="290" r:id="rId18"/>
    <p:sldId id="293" r:id="rId19"/>
    <p:sldId id="289" r:id="rId20"/>
    <p:sldId id="294" r:id="rId21"/>
    <p:sldId id="295" r:id="rId22"/>
    <p:sldId id="296" r:id="rId23"/>
    <p:sldId id="298" r:id="rId24"/>
    <p:sldId id="299" r:id="rId25"/>
    <p:sldId id="300" r:id="rId26"/>
    <p:sldId id="301" r:id="rId27"/>
    <p:sldId id="302" r:id="rId28"/>
    <p:sldId id="303" r:id="rId29"/>
    <p:sldId id="304" r:id="rId30"/>
    <p:sldId id="305" r:id="rId31"/>
    <p:sldId id="308" r:id="rId32"/>
    <p:sldId id="309" r:id="rId33"/>
    <p:sldId id="313" r:id="rId34"/>
    <p:sldId id="310" r:id="rId35"/>
    <p:sldId id="311" r:id="rId36"/>
    <p:sldId id="307" r:id="rId37"/>
  </p:sldIdLst>
  <p:sldSz cx="10693400" cy="7561263"/>
  <p:notesSz cx="9874250" cy="6797675"/>
  <p:defaultTextStyle>
    <a:defPPr>
      <a:defRPr lang="ko-KR"/>
    </a:defPPr>
    <a:lvl1pPr marL="0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1pPr>
    <a:lvl2pPr marL="497845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2pPr>
    <a:lvl3pPr marL="995690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3pPr>
    <a:lvl4pPr marL="1493535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4pPr>
    <a:lvl5pPr marL="1991380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5pPr>
    <a:lvl6pPr marL="2489225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6pPr>
    <a:lvl7pPr marL="2987070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7pPr>
    <a:lvl8pPr marL="3484916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8pPr>
    <a:lvl9pPr marL="3982761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82">
          <p15:clr>
            <a:srgbClr val="A4A3A4"/>
          </p15:clr>
        </p15:guide>
        <p15:guide id="2" pos="336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7405"/>
    <a:srgbClr val="E78B0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47" autoAdjust="0"/>
  </p:normalViewPr>
  <p:slideViewPr>
    <p:cSldViewPr>
      <p:cViewPr varScale="1">
        <p:scale>
          <a:sx n="84" d="100"/>
          <a:sy n="84" d="100"/>
        </p:scale>
        <p:origin x="60" y="102"/>
      </p:cViewPr>
      <p:guideLst>
        <p:guide orient="horz" pos="2382"/>
        <p:guide pos="33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279918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5592027" y="0"/>
            <a:ext cx="4279918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C65444-5612-4993-A297-66E4EA569180}" type="datetime1">
              <a:rPr lang="ko-KR" altLang="en-US" smtClean="0"/>
              <a:t>2025-05-27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6456699"/>
            <a:ext cx="4279918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5592027" y="6456699"/>
            <a:ext cx="4279918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B70AE1-31D9-4381-959D-9050CC0FE9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4830605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278841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593126" y="0"/>
            <a:ext cx="4278841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D3867D-DA73-4C30-B686-2D05E2BBC364}" type="datetime1">
              <a:rPr lang="ko-KR" altLang="en-US" smtClean="0"/>
              <a:t>2025-05-27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133725" y="509588"/>
            <a:ext cx="3606800" cy="25495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87426" y="3228896"/>
            <a:ext cx="7899400" cy="30589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2" y="6456612"/>
            <a:ext cx="4278841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593126" y="6456612"/>
            <a:ext cx="4278841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0A336D-49A4-4170-8C35-7E5BA4D4E5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1469154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37444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442FF3-DA2B-7B0F-B997-F909825B28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97BC0FD-1CAC-B396-07A4-3B0E6E880DE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F858D99-EE08-59CC-04B4-EF1B88BDD7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68843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C93E44-020D-C351-9A41-22E1E5629E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596F3CF-7ECE-8875-F67C-85BA7A44A0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C1A210F-A9AB-1463-5E7D-37CD901162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10337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C93E44-020D-C351-9A41-22E1E5629E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596F3CF-7ECE-8875-F67C-85BA7A44A0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C1A210F-A9AB-1463-5E7D-37CD901162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01525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F36893-1134-746D-68E3-6483D41A86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5277F4D-BFB3-95E0-E6B8-E318FABA1C4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F505135-54E9-570B-543A-DA41AAA6EE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90992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1F179C-85A4-32AC-F211-60FC250F5A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06308AC-F0E8-2531-4CA3-A0416A50D2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30752DD-6583-6786-2215-94D2234125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51343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1F265A-9FA2-378E-8545-224899DCB0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A087E6D-95DE-06F6-EB65-586FB3E653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9F4D35E-074C-F8FC-4634-8DDF0A1FC2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77215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FC7700-3E7D-3B64-C969-BD2A077B56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F1BAC55-8015-34B2-6374-B7C2AEB808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39DA70C-6698-08D6-4157-7215938572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83040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7B9293-8794-5525-82CE-0065432A4F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41FA193-8FBE-358B-61DD-5293A252074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FCAE610-BD4D-3C52-2006-F3AEFA5B46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90040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712803-6A17-31FD-7E03-02AD70A7E9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ADA5EBB-9EE5-2D06-2A54-4C82B379778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8D9DD1D-5FEB-3D75-1693-E0E6619234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697815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94BB55-0B0A-652D-6167-9BF97DC4A3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5FF71D3-7CFA-2E12-4E53-A533496C75D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C314BD9-72EF-4BBC-1645-8332AB24C1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50226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6C5369-3E1F-C091-1516-51CC4584E4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6F8664E-2EE1-B59B-DFB3-D239703DDB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1433833-092A-2B17-35C2-9AD5EB64CE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295847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273889-53B6-8BC9-F591-C797631490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9952CE8-0F7C-5396-3D9A-67C29585871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4E97C69-B653-65F4-2454-C839D49CF5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945752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299086-B055-841E-9D42-BB8DECEF4E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12DF11A-CDD1-00C8-9153-54DE359D1A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53C78D6-6516-2403-F900-44AAC39EB8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775251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6A53FF-5C2B-3EE4-5BC7-B47919CF77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AAF6F3D-52E2-418C-227B-15B9D287DC2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5B1826B-D08B-D84B-A8D6-2E4B04C191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838387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039EEF-60EE-F781-9A26-05EC126D9F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C9F0581-339B-0721-308C-FF66E9121EC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4448C66-A9B4-68D3-C1A4-748BB300A6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597852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DA0EDD-6FE6-097F-C838-E8806D543C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6BEC837-0C72-F348-E3C2-1601725036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5FE9E2F-FFF8-D413-0F28-B42E3D1DDC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179812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ADAAB4-F7E6-AC69-7B68-4AA49E3ECC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4CDB39E-4D6F-6D7B-B041-1299E6F70BC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2573530-3EB0-3930-501E-EF60AA561A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659562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6DDA31-811C-0A6E-64D5-5F78C2D8C1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26E19AA-F049-2412-D927-F24335CCBB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D699C04-FBA3-D7E2-86E7-7663442B49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586928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BEC9A0-C5A7-5B4C-1F51-02B8438850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8289C4D-B201-144C-9976-0960C2CF620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8A192E8-B60A-8CFE-A3AA-47D6BBACDB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356116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ACE6AA-32EF-1133-9857-EA301DB4F3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871CCED-43C5-8D46-EDAE-6F2E2D7745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6BCD346-F9AD-5031-85E4-60A02CFCF0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293577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109C2A-18E2-47E6-1D9B-C0CB880031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B245836-EFE0-3656-DA31-CC865A3EFAA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7185C0E-1916-6E5F-46B6-CD82E9D56D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68242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7FD592-95B2-E743-6576-DE1159FCCF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6542511-7182-284E-296F-99A73D2240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873DB89-6E17-D127-DC41-AF145F0A49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003998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F6D495-A358-8BC9-BE0E-269D82266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55D1409-9658-1B65-8A18-4C96A5AED75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7876D77-5E41-4327-B324-8AE8BCD518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255164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C1CB08-94B1-7204-A67F-1204D2BE7E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794C29C-8726-521F-202F-1308E886EDE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759B673-9ED0-0980-B67B-889C860FA0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206212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3BBA92-9B50-589C-E087-2D26D93589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9F8C70C-8EEC-BB34-5628-7752BF3539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18B5B2B-8F05-98FA-D2CE-57C94CF404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783191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D01005-1450-9501-0370-3B6DAF84B0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54B4020-EDBF-D20B-2EB5-4E2EB35985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2EB064C-69F3-54CF-45B5-E2AA1CC8C7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735123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39AF04-4F52-A9D7-B058-495D3D5CD7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0CF5BDF-08E0-F223-19AA-1915F10255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7964496-1BB4-5A1F-8C18-FFEFB877F7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116888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05FEEA-D61A-1B99-642E-2C6A36C655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845F667-4D43-EEE6-BBEC-581FBC506DF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024C651-97CC-36FD-482B-39E11DD929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894283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ECAD33-B186-C42B-6CB1-4F56EC9971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1FE1082-2DF1-E00E-07A7-2106D41708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6E9F4C6-CDA3-E8AF-E38E-FA4B9AE747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98357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65F706-565F-8CBA-520B-E7CAFC7AB4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60E818E-D892-9D2C-41EF-EED50E8A9C8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65DC998-B1E1-7A41-77EB-5603DFB710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25376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9DBD9D-22C8-B079-0636-B9C926CFA9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1B5D5E2-F368-98AC-4C1D-87B6932A4FA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37B354F-3BC8-1DD6-3EDD-7702CA9327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3960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C93E44-020D-C351-9A41-22E1E5629E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596F3CF-7ECE-8875-F67C-85BA7A44A0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C1A210F-A9AB-1463-5E7D-37CD901162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85354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C93E44-020D-C351-9A41-22E1E5629E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596F3CF-7ECE-8875-F67C-85BA7A44A0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C1A210F-A9AB-1463-5E7D-37CD901162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15945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D82FB9-EDEC-99BA-3C83-BE671AD882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BF87590-1A2F-17BB-37CD-07F0304A62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ED770B8-3415-573E-D119-4743F6F030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94964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45FD06-13A5-B002-0BEA-57DD83EE5D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96A77B2-0C3D-E195-3C65-544BFACE0B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73AD432-6B64-8B12-40E7-0F239AD930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06372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306140" y="1260351"/>
            <a:ext cx="10009112" cy="5400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1" baseline="0">
                <a:latin typeface="HY중고딕" pitchFamily="18" charset="-127"/>
                <a:ea typeface="HY중고딕" pitchFamily="18" charset="-127"/>
              </a:defRPr>
            </a:lvl1pPr>
            <a:lvl2pPr marL="497845" indent="0">
              <a:buNone/>
              <a:defRPr sz="2800">
                <a:latin typeface="HY중고딕" pitchFamily="18" charset="-127"/>
                <a:ea typeface="HY중고딕" pitchFamily="18" charset="-127"/>
              </a:defRPr>
            </a:lvl2pPr>
            <a:lvl3pPr>
              <a:defRPr sz="2500">
                <a:latin typeface="HY중고딕" pitchFamily="18" charset="-127"/>
                <a:ea typeface="HY중고딕" pitchFamily="18" charset="-127"/>
              </a:defRPr>
            </a:lvl3pPr>
            <a:lvl4pPr marL="1493535" indent="0">
              <a:buNone/>
              <a:defRPr sz="2500">
                <a:latin typeface="HY중고딕" pitchFamily="18" charset="-127"/>
                <a:ea typeface="HY중고딕" pitchFamily="18" charset="-127"/>
              </a:defRPr>
            </a:lvl4pPr>
            <a:lvl5pPr>
              <a:defRPr sz="2500">
                <a:latin typeface="HY중고딕" pitchFamily="18" charset="-127"/>
                <a:ea typeface="HY중고딕" pitchFamily="18" charset="-127"/>
              </a:defRPr>
            </a:lvl5pPr>
          </a:lstStyle>
          <a:p>
            <a:pPr lvl="0"/>
            <a:r>
              <a:rPr lang="ko-KR" altLang="en-US" dirty="0"/>
              <a:t>□ 첫째 수준 </a:t>
            </a:r>
            <a:r>
              <a:rPr lang="en-US" altLang="ko-KR" dirty="0"/>
              <a:t>(HY</a:t>
            </a:r>
            <a:r>
              <a:rPr lang="ko-KR" altLang="en-US" dirty="0"/>
              <a:t>중고딕</a:t>
            </a:r>
            <a:r>
              <a:rPr lang="en-US" altLang="ko-KR" dirty="0"/>
              <a:t>, 30, </a:t>
            </a:r>
            <a:r>
              <a:rPr lang="ko-KR" altLang="en-US" dirty="0"/>
              <a:t>굵게</a:t>
            </a:r>
            <a:r>
              <a:rPr lang="en-US" altLang="ko-KR" dirty="0"/>
              <a:t>)</a:t>
            </a:r>
            <a:endParaRPr lang="ko-KR" altLang="en-US" dirty="0"/>
          </a:p>
          <a:p>
            <a:pPr lvl="1"/>
            <a:r>
              <a:rPr lang="en-US" altLang="ko-KR" dirty="0"/>
              <a:t>-</a:t>
            </a:r>
            <a:r>
              <a:rPr lang="ko-KR" altLang="en-US" dirty="0"/>
              <a:t> 둘째 수준 </a:t>
            </a:r>
            <a:r>
              <a:rPr lang="en-US" altLang="ko-KR" dirty="0"/>
              <a:t>(HY</a:t>
            </a:r>
            <a:r>
              <a:rPr lang="ko-KR" altLang="en-US" dirty="0"/>
              <a:t>중고딕</a:t>
            </a:r>
            <a:r>
              <a:rPr lang="en-US" altLang="ko-KR" dirty="0"/>
              <a:t>, 28)</a:t>
            </a:r>
            <a:endParaRPr lang="ko-KR" altLang="en-US" dirty="0"/>
          </a:p>
          <a:p>
            <a:pPr lvl="2"/>
            <a:r>
              <a:rPr lang="ko-KR" altLang="en-US" dirty="0"/>
              <a:t>셋째 수준 </a:t>
            </a:r>
            <a:r>
              <a:rPr lang="en-US" altLang="ko-KR" dirty="0"/>
              <a:t>(HY</a:t>
            </a:r>
            <a:r>
              <a:rPr lang="ko-KR" altLang="en-US" dirty="0"/>
              <a:t>중고딕</a:t>
            </a:r>
            <a:r>
              <a:rPr lang="en-US" altLang="ko-KR" dirty="0"/>
              <a:t>, 25)</a:t>
            </a:r>
            <a:endParaRPr lang="ko-KR" altLang="en-US" dirty="0"/>
          </a:p>
          <a:p>
            <a:pPr lvl="3"/>
            <a:r>
              <a:rPr lang="en-US" altLang="ko-KR" dirty="0"/>
              <a:t>- </a:t>
            </a:r>
            <a:r>
              <a:rPr lang="ko-KR" altLang="en-US" dirty="0"/>
              <a:t>넷째 수준 </a:t>
            </a:r>
            <a:r>
              <a:rPr lang="en-US" altLang="ko-KR" dirty="0"/>
              <a:t>(HY</a:t>
            </a:r>
            <a:r>
              <a:rPr lang="ko-KR" altLang="en-US" dirty="0"/>
              <a:t>중고딕</a:t>
            </a:r>
            <a:r>
              <a:rPr lang="en-US" altLang="ko-KR" dirty="0"/>
              <a:t>, 25)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123EF1-6E1E-49A8-89C7-5D842E70784B}" type="datetime1">
              <a:rPr lang="ko-KR" altLang="en-US" smtClean="0"/>
              <a:t>2025-05-27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97EC8-03FB-421D-BA76-5865596B8B7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3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306140" y="91456"/>
            <a:ext cx="8496944" cy="736847"/>
          </a:xfrm>
          <a:prstGeom prst="rect">
            <a:avLst/>
          </a:prstGeom>
        </p:spPr>
        <p:txBody>
          <a:bodyPr anchor="ctr"/>
          <a:lstStyle>
            <a:lvl1pPr algn="l">
              <a:defRPr sz="3000" b="0">
                <a:latin typeface="HY견고딕" pitchFamily="18" charset="-127"/>
                <a:ea typeface="HY견고딕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r>
              <a:rPr lang="en-US" altLang="ko-KR" dirty="0"/>
              <a:t>(HY</a:t>
            </a:r>
            <a:r>
              <a:rPr lang="ko-KR" altLang="en-US" dirty="0"/>
              <a:t>견고딕</a:t>
            </a:r>
            <a:r>
              <a:rPr lang="en-US" altLang="ko-KR" dirty="0"/>
              <a:t>, 30)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306140" y="1260351"/>
            <a:ext cx="10009112" cy="5400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1" baseline="0">
                <a:latin typeface="HY중고딕" pitchFamily="18" charset="-127"/>
                <a:ea typeface="HY중고딕" pitchFamily="18" charset="-127"/>
              </a:defRPr>
            </a:lvl1pPr>
            <a:lvl2pPr marL="497845" indent="0">
              <a:buNone/>
              <a:defRPr sz="2800">
                <a:latin typeface="HY중고딕" pitchFamily="18" charset="-127"/>
                <a:ea typeface="HY중고딕" pitchFamily="18" charset="-127"/>
              </a:defRPr>
            </a:lvl2pPr>
            <a:lvl3pPr>
              <a:defRPr sz="2500">
                <a:latin typeface="HY중고딕" pitchFamily="18" charset="-127"/>
                <a:ea typeface="HY중고딕" pitchFamily="18" charset="-127"/>
              </a:defRPr>
            </a:lvl3pPr>
            <a:lvl4pPr marL="1493535" indent="0">
              <a:buNone/>
              <a:defRPr sz="2500">
                <a:latin typeface="HY중고딕" pitchFamily="18" charset="-127"/>
                <a:ea typeface="HY중고딕" pitchFamily="18" charset="-127"/>
              </a:defRPr>
            </a:lvl4pPr>
            <a:lvl5pPr>
              <a:defRPr sz="2500">
                <a:latin typeface="HY중고딕" pitchFamily="18" charset="-127"/>
                <a:ea typeface="HY중고딕" pitchFamily="18" charset="-127"/>
              </a:defRPr>
            </a:lvl5pPr>
          </a:lstStyle>
          <a:p>
            <a:pPr lvl="0"/>
            <a:r>
              <a:rPr lang="ko-KR" altLang="en-US" dirty="0"/>
              <a:t>□ 첫째 수준 </a:t>
            </a:r>
            <a:r>
              <a:rPr lang="en-US" altLang="ko-KR" dirty="0"/>
              <a:t>(HY</a:t>
            </a:r>
            <a:r>
              <a:rPr lang="ko-KR" altLang="en-US" dirty="0"/>
              <a:t>중고딕</a:t>
            </a:r>
            <a:r>
              <a:rPr lang="en-US" altLang="ko-KR" dirty="0"/>
              <a:t>, 30, </a:t>
            </a:r>
            <a:r>
              <a:rPr lang="ko-KR" altLang="en-US" dirty="0"/>
              <a:t>굵게</a:t>
            </a:r>
            <a:r>
              <a:rPr lang="en-US" altLang="ko-KR" dirty="0"/>
              <a:t>)</a:t>
            </a:r>
            <a:endParaRPr lang="ko-KR" altLang="en-US" dirty="0"/>
          </a:p>
          <a:p>
            <a:pPr lvl="1"/>
            <a:r>
              <a:rPr lang="en-US" altLang="ko-KR" dirty="0"/>
              <a:t>-</a:t>
            </a:r>
            <a:r>
              <a:rPr lang="ko-KR" altLang="en-US" dirty="0"/>
              <a:t> 둘째 수준 </a:t>
            </a:r>
            <a:r>
              <a:rPr lang="en-US" altLang="ko-KR" dirty="0"/>
              <a:t>(HY</a:t>
            </a:r>
            <a:r>
              <a:rPr lang="ko-KR" altLang="en-US" dirty="0"/>
              <a:t>중고딕</a:t>
            </a:r>
            <a:r>
              <a:rPr lang="en-US" altLang="ko-KR" dirty="0"/>
              <a:t>, 28)</a:t>
            </a:r>
            <a:endParaRPr lang="ko-KR" altLang="en-US" dirty="0"/>
          </a:p>
          <a:p>
            <a:pPr lvl="2"/>
            <a:r>
              <a:rPr lang="ko-KR" altLang="en-US" dirty="0"/>
              <a:t>셋째 수준 </a:t>
            </a:r>
            <a:r>
              <a:rPr lang="en-US" altLang="ko-KR" dirty="0"/>
              <a:t>(HY</a:t>
            </a:r>
            <a:r>
              <a:rPr lang="ko-KR" altLang="en-US" dirty="0"/>
              <a:t>중고딕</a:t>
            </a:r>
            <a:r>
              <a:rPr lang="en-US" altLang="ko-KR" dirty="0"/>
              <a:t>, 25)</a:t>
            </a:r>
            <a:endParaRPr lang="ko-KR" altLang="en-US" dirty="0"/>
          </a:p>
          <a:p>
            <a:pPr lvl="3"/>
            <a:r>
              <a:rPr lang="en-US" altLang="ko-KR" dirty="0"/>
              <a:t>- </a:t>
            </a:r>
            <a:r>
              <a:rPr lang="ko-KR" altLang="en-US" dirty="0"/>
              <a:t>넷째 수준 </a:t>
            </a:r>
            <a:r>
              <a:rPr lang="en-US" altLang="ko-KR" dirty="0"/>
              <a:t>(HY</a:t>
            </a:r>
            <a:r>
              <a:rPr lang="ko-KR" altLang="en-US" dirty="0"/>
              <a:t>중고딕</a:t>
            </a:r>
            <a:r>
              <a:rPr lang="en-US" altLang="ko-KR" dirty="0"/>
              <a:t>, 25)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9D9B9-AAC4-4186-832C-ACCB8141D63A}" type="datetime1">
              <a:rPr lang="ko-KR" altLang="en-US" smtClean="0"/>
              <a:t>2025-05-27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97EC8-03FB-421D-BA76-5865596B8B7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4409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4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306140" y="91456"/>
            <a:ext cx="8496944" cy="736847"/>
          </a:xfrm>
          <a:prstGeom prst="rect">
            <a:avLst/>
          </a:prstGeom>
        </p:spPr>
        <p:txBody>
          <a:bodyPr anchor="ctr"/>
          <a:lstStyle>
            <a:lvl1pPr algn="l">
              <a:defRPr sz="3000" b="0">
                <a:latin typeface="HY견고딕" pitchFamily="18" charset="-127"/>
                <a:ea typeface="HY견고딕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r>
              <a:rPr lang="en-US" altLang="ko-KR" dirty="0"/>
              <a:t>(HY</a:t>
            </a:r>
            <a:r>
              <a:rPr lang="ko-KR" altLang="en-US" dirty="0"/>
              <a:t>견고딕</a:t>
            </a:r>
            <a:r>
              <a:rPr lang="en-US" altLang="ko-KR" dirty="0"/>
              <a:t>, 30)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306140" y="1260351"/>
            <a:ext cx="10009112" cy="5400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1" baseline="0">
                <a:latin typeface="HY중고딕" pitchFamily="18" charset="-127"/>
                <a:ea typeface="HY중고딕" pitchFamily="18" charset="-127"/>
              </a:defRPr>
            </a:lvl1pPr>
            <a:lvl2pPr marL="497845" indent="0">
              <a:buNone/>
              <a:defRPr sz="2800">
                <a:latin typeface="HY중고딕" pitchFamily="18" charset="-127"/>
                <a:ea typeface="HY중고딕" pitchFamily="18" charset="-127"/>
              </a:defRPr>
            </a:lvl2pPr>
            <a:lvl3pPr>
              <a:defRPr sz="2500">
                <a:latin typeface="HY중고딕" pitchFamily="18" charset="-127"/>
                <a:ea typeface="HY중고딕" pitchFamily="18" charset="-127"/>
              </a:defRPr>
            </a:lvl3pPr>
            <a:lvl4pPr marL="1493535" indent="0">
              <a:buNone/>
              <a:defRPr sz="2500">
                <a:latin typeface="HY중고딕" pitchFamily="18" charset="-127"/>
                <a:ea typeface="HY중고딕" pitchFamily="18" charset="-127"/>
              </a:defRPr>
            </a:lvl4pPr>
            <a:lvl5pPr>
              <a:defRPr sz="2500">
                <a:latin typeface="HY중고딕" pitchFamily="18" charset="-127"/>
                <a:ea typeface="HY중고딕" pitchFamily="18" charset="-127"/>
              </a:defRPr>
            </a:lvl5pPr>
          </a:lstStyle>
          <a:p>
            <a:pPr lvl="0"/>
            <a:r>
              <a:rPr lang="ko-KR" altLang="en-US" dirty="0"/>
              <a:t>□ 첫째 수준 </a:t>
            </a:r>
            <a:r>
              <a:rPr lang="en-US" altLang="ko-KR" dirty="0"/>
              <a:t>(HY</a:t>
            </a:r>
            <a:r>
              <a:rPr lang="ko-KR" altLang="en-US" dirty="0"/>
              <a:t>중고딕</a:t>
            </a:r>
            <a:r>
              <a:rPr lang="en-US" altLang="ko-KR" dirty="0"/>
              <a:t>, 30, </a:t>
            </a:r>
            <a:r>
              <a:rPr lang="ko-KR" altLang="en-US" dirty="0"/>
              <a:t>굵게</a:t>
            </a:r>
            <a:r>
              <a:rPr lang="en-US" altLang="ko-KR" dirty="0"/>
              <a:t>)</a:t>
            </a:r>
            <a:endParaRPr lang="ko-KR" altLang="en-US" dirty="0"/>
          </a:p>
          <a:p>
            <a:pPr lvl="1"/>
            <a:r>
              <a:rPr lang="en-US" altLang="ko-KR" dirty="0"/>
              <a:t>-</a:t>
            </a:r>
            <a:r>
              <a:rPr lang="ko-KR" altLang="en-US" dirty="0"/>
              <a:t> 둘째 수준 </a:t>
            </a:r>
            <a:r>
              <a:rPr lang="en-US" altLang="ko-KR" dirty="0"/>
              <a:t>(HY</a:t>
            </a:r>
            <a:r>
              <a:rPr lang="ko-KR" altLang="en-US" dirty="0"/>
              <a:t>중고딕</a:t>
            </a:r>
            <a:r>
              <a:rPr lang="en-US" altLang="ko-KR" dirty="0"/>
              <a:t>, 28)</a:t>
            </a:r>
            <a:endParaRPr lang="ko-KR" altLang="en-US" dirty="0"/>
          </a:p>
          <a:p>
            <a:pPr lvl="2"/>
            <a:r>
              <a:rPr lang="ko-KR" altLang="en-US" dirty="0"/>
              <a:t>셋째 수준 </a:t>
            </a:r>
            <a:r>
              <a:rPr lang="en-US" altLang="ko-KR" dirty="0"/>
              <a:t>(HY</a:t>
            </a:r>
            <a:r>
              <a:rPr lang="ko-KR" altLang="en-US" dirty="0"/>
              <a:t>중고딕</a:t>
            </a:r>
            <a:r>
              <a:rPr lang="en-US" altLang="ko-KR" dirty="0"/>
              <a:t>, 25)</a:t>
            </a:r>
            <a:endParaRPr lang="ko-KR" altLang="en-US" dirty="0"/>
          </a:p>
          <a:p>
            <a:pPr lvl="3"/>
            <a:r>
              <a:rPr lang="en-US" altLang="ko-KR" dirty="0"/>
              <a:t>- </a:t>
            </a:r>
            <a:r>
              <a:rPr lang="ko-KR" altLang="en-US" dirty="0"/>
              <a:t>넷째 수준 </a:t>
            </a:r>
            <a:r>
              <a:rPr lang="en-US" altLang="ko-KR" dirty="0"/>
              <a:t>(HY</a:t>
            </a:r>
            <a:r>
              <a:rPr lang="ko-KR" altLang="en-US" dirty="0"/>
              <a:t>중고딕</a:t>
            </a:r>
            <a:r>
              <a:rPr lang="en-US" altLang="ko-KR" dirty="0"/>
              <a:t>, 25)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9D9B9-AAC4-4186-832C-ACCB8141D63A}" type="datetime1">
              <a:rPr lang="ko-KR" altLang="en-US" smtClean="0"/>
              <a:t>2025-05-27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97EC8-03FB-421D-BA76-5865596B8B7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67812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534670" y="7008172"/>
            <a:ext cx="2495127" cy="40256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lvl1pPr algn="l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6FB339-8C5D-44DF-A368-296A032EEE0C}" type="datetime1">
              <a:rPr lang="ko-KR" altLang="en-US" smtClean="0"/>
              <a:t>2025-05-27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653579" y="7008172"/>
            <a:ext cx="3386243" cy="40256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lvl1pPr algn="ct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663603" y="7008172"/>
            <a:ext cx="2495127" cy="40256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lvl1pPr algn="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597EC8-03FB-421D-BA76-5865596B8B7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4" r:id="rId2"/>
    <p:sldLayoutId id="2147483655" r:id="rId3"/>
  </p:sldLayoutIdLst>
  <p:hf hdr="0" ftr="0" dt="0"/>
  <p:txStyles>
    <p:titleStyle>
      <a:lvl1pPr algn="ctr" defTabSz="995690" rtl="0" eaLnBrk="1" latinLnBrk="1" hangingPunct="1">
        <a:spcBef>
          <a:spcPct val="0"/>
        </a:spcBef>
        <a:buNone/>
        <a:defRPr sz="4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73384" indent="-373384" algn="l" defTabSz="995690" rtl="0" eaLnBrk="1" latinLnBrk="1" hangingPunct="1">
        <a:spcBef>
          <a:spcPct val="20000"/>
        </a:spcBef>
        <a:buFont typeface="Arial" pitchFamily="34" charset="0"/>
        <a:buChar char="•"/>
        <a:defRPr sz="3500" kern="1200">
          <a:solidFill>
            <a:schemeClr val="tx1"/>
          </a:solidFill>
          <a:latin typeface="+mn-lt"/>
          <a:ea typeface="+mn-ea"/>
          <a:cs typeface="+mn-cs"/>
        </a:defRPr>
      </a:lvl1pPr>
      <a:lvl2pPr marL="808998" indent="-311153" algn="l" defTabSz="995690" rtl="0" eaLnBrk="1" latinLnBrk="1" hangingPunct="1">
        <a:spcBef>
          <a:spcPct val="20000"/>
        </a:spcBef>
        <a:buFont typeface="Arial" pitchFamily="34" charset="0"/>
        <a:buChar char="–"/>
        <a:defRPr sz="3000" kern="1200">
          <a:solidFill>
            <a:schemeClr val="tx1"/>
          </a:solidFill>
          <a:latin typeface="+mn-lt"/>
          <a:ea typeface="+mn-ea"/>
          <a:cs typeface="+mn-cs"/>
        </a:defRPr>
      </a:lvl2pPr>
      <a:lvl3pPr marL="1244613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3pPr>
      <a:lvl4pPr marL="1742458" indent="-248923" algn="l" defTabSz="995690" rtl="0" eaLnBrk="1" latinLnBrk="1" hangingPunct="1">
        <a:spcBef>
          <a:spcPct val="20000"/>
        </a:spcBef>
        <a:buFont typeface="Arial" pitchFamily="34" charset="0"/>
        <a:buChar char="–"/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240303" indent="-248923" algn="l" defTabSz="995690" rtl="0" eaLnBrk="1" latinLnBrk="1" hangingPunct="1">
        <a:spcBef>
          <a:spcPct val="20000"/>
        </a:spcBef>
        <a:buFont typeface="Arial" pitchFamily="34" charset="0"/>
        <a:buChar char="»"/>
        <a:defRPr sz="2200" kern="1200">
          <a:solidFill>
            <a:schemeClr val="tx1"/>
          </a:solidFill>
          <a:latin typeface="+mn-lt"/>
          <a:ea typeface="+mn-ea"/>
          <a:cs typeface="+mn-cs"/>
        </a:defRPr>
      </a:lvl5pPr>
      <a:lvl6pPr marL="2738148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235993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733838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231683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97845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95690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493535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991380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489225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87070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84916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82761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3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.png"/><Relationship Id="rId7" Type="http://schemas.openxmlformats.org/officeDocument/2006/relationships/image" Target="../media/image38.png"/><Relationship Id="rId12" Type="http://schemas.openxmlformats.org/officeDocument/2006/relationships/image" Target="../media/image4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3.png"/><Relationship Id="rId7" Type="http://schemas.openxmlformats.org/officeDocument/2006/relationships/image" Target="../media/image47.png"/><Relationship Id="rId12" Type="http://schemas.openxmlformats.org/officeDocument/2006/relationships/image" Target="../media/image5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11" Type="http://schemas.openxmlformats.org/officeDocument/2006/relationships/image" Target="../media/image51.png"/><Relationship Id="rId5" Type="http://schemas.openxmlformats.org/officeDocument/2006/relationships/image" Target="../media/image45.png"/><Relationship Id="rId10" Type="http://schemas.openxmlformats.org/officeDocument/2006/relationships/image" Target="../media/image50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hpiers.obspm.fr/eop-pc/index.php" TargetMode="External"/><Relationship Id="rId3" Type="http://schemas.openxmlformats.org/officeDocument/2006/relationships/image" Target="../media/image3.png"/><Relationship Id="rId7" Type="http://schemas.openxmlformats.org/officeDocument/2006/relationships/hyperlink" Target="https://physionet.org/content/butqdb/1.0.0/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limatedataguide.ucar.edu/climate-data/overview-carbon-dioxide-co2-data-sets" TargetMode="External"/><Relationship Id="rId5" Type="http://schemas.openxmlformats.org/officeDocument/2006/relationships/hyperlink" Target="https://openfnirs.org/data/" TargetMode="External"/><Relationship Id="rId4" Type="http://schemas.openxmlformats.org/officeDocument/2006/relationships/hyperlink" Target="https://www.sidc.be/SILSO/DATA/SN_m_tot_V2.0.txt" TargetMode="External"/><Relationship Id="rId9" Type="http://schemas.openxmlformats.org/officeDocument/2006/relationships/hyperlink" Target="https://service.tib.eu/ldmservice/dataset/lorenz-system-time-series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3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Relationship Id="rId9" Type="http://schemas.openxmlformats.org/officeDocument/2006/relationships/image" Target="../media/image7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66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3.png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Relationship Id="rId9" Type="http://schemas.openxmlformats.org/officeDocument/2006/relationships/image" Target="../media/image8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8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7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3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6140" y="1865267"/>
            <a:ext cx="943304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00" b="0" i="0" u="none" strike="noStrike" dirty="0">
                <a:solidFill>
                  <a:srgbClr val="000000"/>
                </a:solidFill>
                <a:effectLst/>
                <a:latin typeface="Caladea" panose="020B0600000101010101" charset="0"/>
                <a:cs typeface="Cavolini" panose="03000502040302020204" pitchFamily="66" charset="0"/>
              </a:rPr>
              <a:t>Signal Preprocessing And Estimation of </a:t>
            </a:r>
          </a:p>
          <a:p>
            <a:pPr algn="r"/>
            <a:r>
              <a:rPr lang="en-US" sz="3200" b="0" i="0" u="none" strike="noStrike" dirty="0">
                <a:solidFill>
                  <a:srgbClr val="000000"/>
                </a:solidFill>
                <a:effectLst/>
                <a:latin typeface="Caladea" panose="020B0600000101010101" charset="0"/>
                <a:cs typeface="Cavolini" panose="03000502040302020204" pitchFamily="66" charset="0"/>
              </a:rPr>
              <a:t>The Heart </a:t>
            </a:r>
            <a:r>
              <a:rPr lang="en-US" sz="3200" dirty="0">
                <a:solidFill>
                  <a:srgbClr val="000000"/>
                </a:solidFill>
                <a:latin typeface="Caladea" panose="020B0600000101010101" charset="0"/>
                <a:cs typeface="Cavolini" panose="03000502040302020204" pitchFamily="66" charset="0"/>
              </a:rPr>
              <a:t>R</a:t>
            </a:r>
            <a:r>
              <a:rPr lang="en-US" sz="3200" b="0" i="0" u="none" strike="noStrike" dirty="0">
                <a:solidFill>
                  <a:srgbClr val="000000"/>
                </a:solidFill>
                <a:effectLst/>
                <a:latin typeface="Caladea" panose="020B0600000101010101" charset="0"/>
                <a:cs typeface="Cavolini" panose="03000502040302020204" pitchFamily="66" charset="0"/>
              </a:rPr>
              <a:t>ate and Respiration Rate </a:t>
            </a:r>
          </a:p>
          <a:p>
            <a:pPr algn="r"/>
            <a:r>
              <a:rPr lang="en-US" sz="3200" b="0" i="0" u="none" strike="noStrike" dirty="0">
                <a:solidFill>
                  <a:srgbClr val="000000"/>
                </a:solidFill>
                <a:effectLst/>
                <a:latin typeface="Caladea" panose="020B0600000101010101" charset="0"/>
                <a:cs typeface="Cavolini" panose="03000502040302020204" pitchFamily="66" charset="0"/>
              </a:rPr>
              <a:t>From PPG without AI</a:t>
            </a:r>
            <a:endParaRPr lang="ko-KR" altLang="en-US" sz="3200" dirty="0">
              <a:latin typeface="Caladea" panose="020B0600000101010101" charset="0"/>
              <a:ea typeface="HY견고딕" pitchFamily="18" charset="-127"/>
              <a:cs typeface="Cavolini" panose="03000502040302020204" pitchFamily="66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78548" y="4126335"/>
            <a:ext cx="5688632" cy="1523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500" dirty="0">
                <a:latin typeface="Caladea" panose="020B0600000101010101" charset="0"/>
                <a:ea typeface="HY중고딕" pitchFamily="18" charset="-127"/>
              </a:rPr>
              <a:t>Rafsan</a:t>
            </a:r>
            <a:r>
              <a:rPr lang="ko-KR" altLang="en-US" sz="2500" dirty="0">
                <a:latin typeface="Caladea" panose="020B0600000101010101" charset="0"/>
                <a:ea typeface="HY중고딕" pitchFamily="18" charset="-127"/>
              </a:rPr>
              <a:t> </a:t>
            </a:r>
            <a:r>
              <a:rPr lang="en-US" altLang="ko-KR" sz="2500" dirty="0">
                <a:latin typeface="Caladea" panose="020B0600000101010101" charset="0"/>
                <a:ea typeface="HY중고딕" pitchFamily="18" charset="-127"/>
              </a:rPr>
              <a:t>Jany</a:t>
            </a:r>
          </a:p>
          <a:p>
            <a:pPr algn="r" rtl="0">
              <a:spcBef>
                <a:spcPts val="0"/>
              </a:spcBef>
              <a:spcAft>
                <a:spcPts val="0"/>
              </a:spcAft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Caladea" panose="020B0600000101010101" charset="0"/>
                <a:cs typeface="Assistant" pitchFamily="2" charset="-79"/>
              </a:rPr>
              <a:t>Korean Convergence Medical Science</a:t>
            </a:r>
            <a:endParaRPr lang="en-US" sz="2000" b="0" dirty="0">
              <a:effectLst/>
              <a:latin typeface="Caladea" panose="020B0600000101010101" charset="0"/>
            </a:endParaRPr>
          </a:p>
          <a:p>
            <a:br>
              <a:rPr lang="en-US" sz="2000" dirty="0"/>
            </a:br>
            <a:endParaRPr lang="en-US" sz="2400" b="0" dirty="0">
              <a:effectLst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7BFA47E-2C3C-B12E-FF19-4D5F348668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8948" y="6804967"/>
            <a:ext cx="1836174" cy="873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9233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DD100A-4147-9523-F45B-9984532723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865CD2-CC70-7D90-C679-E49C02388103}"/>
              </a:ext>
            </a:extLst>
          </p:cNvPr>
          <p:cNvSpPr txBox="1"/>
          <p:nvPr/>
        </p:nvSpPr>
        <p:spPr>
          <a:xfrm>
            <a:off x="306140" y="150524"/>
            <a:ext cx="8327848" cy="713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000" dirty="0">
                <a:solidFill>
                  <a:srgbClr val="000000"/>
                </a:solidFill>
                <a:latin typeface="Caladea"/>
              </a:rPr>
              <a:t>HR Study 1 Modification : Applied on UBFC Dataset</a:t>
            </a:r>
            <a:endParaRPr lang="en-US" sz="3000" b="0" i="0" u="none" strike="noStrike" dirty="0">
              <a:solidFill>
                <a:srgbClr val="000000"/>
              </a:solidFill>
              <a:effectLst/>
              <a:latin typeface="Caladea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B7ECE21-4CE5-68B7-F9F8-46CDC456A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97EC8-03FB-421D-BA76-5865596B8B77}" type="slidenum">
              <a:rPr lang="ko-KR" altLang="en-US" smtClean="0"/>
              <a:pPr/>
              <a:t>9</a:t>
            </a:fld>
            <a:endParaRPr lang="ko-KR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E814F19-6E3A-4343-C691-DA87D5CD2A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917" y="-107801"/>
            <a:ext cx="1571625" cy="74771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88E473C-B014-4449-28FE-EB50FAD3DFEE}"/>
              </a:ext>
            </a:extLst>
          </p:cNvPr>
          <p:cNvSpPr txBox="1"/>
          <p:nvPr/>
        </p:nvSpPr>
        <p:spPr>
          <a:xfrm>
            <a:off x="165060" y="1121841"/>
            <a:ext cx="791794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aladea" panose="020B0600000101010101" charset="0"/>
              </a:rPr>
              <a:t>Step 3.1: Calculating HR</a:t>
            </a:r>
          </a:p>
        </p:txBody>
      </p:sp>
      <p:sp>
        <p:nvSpPr>
          <p:cNvPr id="14" name="Google Shape;682;p26">
            <a:extLst>
              <a:ext uri="{FF2B5EF4-FFF2-40B4-BE49-F238E27FC236}">
                <a16:creationId xmlns:a16="http://schemas.microsoft.com/office/drawing/2014/main" id="{0A0401A2-B0EE-9A45-04FC-63C177291A82}"/>
              </a:ext>
            </a:extLst>
          </p:cNvPr>
          <p:cNvSpPr txBox="1"/>
          <p:nvPr/>
        </p:nvSpPr>
        <p:spPr>
          <a:xfrm>
            <a:off x="420405" y="1552426"/>
            <a:ext cx="9852590" cy="2646848"/>
          </a:xfrm>
          <a:prstGeom prst="rect">
            <a:avLst/>
          </a:prstGeom>
          <a:noFill/>
          <a:ln w="19050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>
              <a:solidFill>
                <a:schemeClr val="dk1"/>
              </a:solidFill>
              <a:latin typeface="Caladea" panose="020B0600000101010101" charset="0"/>
              <a:ea typeface="Caladea"/>
              <a:cs typeface="Caladea"/>
              <a:sym typeface="Caladea"/>
            </a:endParaRPr>
          </a:p>
          <a:p>
            <a:r>
              <a:rPr lang="en-US" sz="1600" dirty="0">
                <a:solidFill>
                  <a:schemeClr val="dk1"/>
                </a:solidFill>
                <a:latin typeface="Caladea" panose="020B0600000101010101" charset="0"/>
                <a:ea typeface="Caladea"/>
                <a:cs typeface="Caladea"/>
                <a:sym typeface="Caladea"/>
              </a:rPr>
              <a:t>Got 32 ​​time intervals (since 33 peaks).</a:t>
            </a:r>
          </a:p>
          <a:p>
            <a:endParaRPr lang="en-US" sz="1600" dirty="0">
              <a:solidFill>
                <a:schemeClr val="dk1"/>
              </a:solidFill>
              <a:latin typeface="Caladea" panose="020B0600000101010101" charset="0"/>
              <a:ea typeface="Caladea"/>
              <a:cs typeface="Caladea"/>
              <a:sym typeface="Caladea"/>
            </a:endParaRPr>
          </a:p>
          <a:p>
            <a:r>
              <a:rPr lang="en-US" sz="1600" dirty="0">
                <a:solidFill>
                  <a:schemeClr val="dk1"/>
                </a:solidFill>
                <a:latin typeface="Caladea" panose="020B0600000101010101" charset="0"/>
                <a:ea typeface="Caladea"/>
                <a:cs typeface="Caladea"/>
                <a:sym typeface="Caladea"/>
              </a:rPr>
              <a:t>T = average time between peaks( in seconds )</a:t>
            </a:r>
          </a:p>
          <a:p>
            <a:endParaRPr lang="en-US" sz="1600" dirty="0">
              <a:solidFill>
                <a:schemeClr val="dk1"/>
              </a:solidFill>
              <a:latin typeface="Caladea" panose="020B0600000101010101" charset="0"/>
              <a:ea typeface="Caladea"/>
              <a:cs typeface="Caladea"/>
              <a:sym typeface="Caladea"/>
            </a:endParaRPr>
          </a:p>
          <a:p>
            <a:r>
              <a:rPr lang="en-US" sz="1600" dirty="0">
                <a:solidFill>
                  <a:schemeClr val="dk1"/>
                </a:solidFill>
                <a:latin typeface="Caladea" panose="020B0600000101010101" charset="0"/>
                <a:ea typeface="Caladea"/>
                <a:cs typeface="Caladea"/>
                <a:sym typeface="Caladea"/>
              </a:rPr>
              <a:t>HR(bpm) = 60/ T</a:t>
            </a:r>
          </a:p>
          <a:p>
            <a:endParaRPr lang="en-US" sz="1600" dirty="0">
              <a:solidFill>
                <a:schemeClr val="dk1"/>
              </a:solidFill>
              <a:latin typeface="Caladea" panose="020B0600000101010101" charset="0"/>
              <a:ea typeface="Caladea"/>
              <a:cs typeface="Caladea"/>
              <a:sym typeface="Caladea"/>
            </a:endParaRPr>
          </a:p>
          <a:p>
            <a:r>
              <a:rPr lang="en-US" sz="1600" dirty="0">
                <a:solidFill>
                  <a:schemeClr val="dk1"/>
                </a:solidFill>
                <a:latin typeface="Caladea" panose="020B0600000101010101" charset="0"/>
                <a:ea typeface="Caladea"/>
                <a:cs typeface="Caladea"/>
                <a:sym typeface="Caladea"/>
              </a:rPr>
              <a:t>If T = 0.607, then HR = 60/0,607 = 98.8 bpm </a:t>
            </a:r>
          </a:p>
          <a:p>
            <a:endParaRPr lang="en-US" sz="1600" dirty="0">
              <a:solidFill>
                <a:schemeClr val="dk1"/>
              </a:solidFill>
              <a:latin typeface="Caladea" panose="020B0600000101010101" charset="0"/>
              <a:ea typeface="Caladea"/>
              <a:cs typeface="Caladea"/>
              <a:sym typeface="Calade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>
              <a:solidFill>
                <a:schemeClr val="dk1"/>
              </a:solidFill>
              <a:latin typeface="Caladea" panose="020B0600000101010101" charset="0"/>
              <a:ea typeface="Caladea"/>
              <a:cs typeface="Caladea"/>
              <a:sym typeface="Caladea"/>
            </a:endParaRPr>
          </a:p>
        </p:txBody>
      </p:sp>
      <p:pic>
        <p:nvPicPr>
          <p:cNvPr id="2" name="Picture 1" descr="A graph with red dots and blue lines&#10;&#10;AI-generated content may be incorrect.">
            <a:extLst>
              <a:ext uri="{FF2B5EF4-FFF2-40B4-BE49-F238E27FC236}">
                <a16:creationId xmlns:a16="http://schemas.microsoft.com/office/drawing/2014/main" id="{D3882A34-0D72-8AFF-16F4-3A5D6F3376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140" y="3271491"/>
            <a:ext cx="9749163" cy="2737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9591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34FA96-91C9-0898-2F07-89A37D5568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468A194-6794-FF62-C111-22E772C33F7B}"/>
              </a:ext>
            </a:extLst>
          </p:cNvPr>
          <p:cNvSpPr txBox="1"/>
          <p:nvPr/>
        </p:nvSpPr>
        <p:spPr>
          <a:xfrm>
            <a:off x="306140" y="150524"/>
            <a:ext cx="8327848" cy="713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000" dirty="0">
                <a:solidFill>
                  <a:srgbClr val="000000"/>
                </a:solidFill>
                <a:latin typeface="Caladea"/>
              </a:rPr>
              <a:t>HR Study 1: Applied on UBFC Dataset</a:t>
            </a:r>
            <a:endParaRPr lang="en-US" sz="3000" b="0" i="0" u="none" strike="noStrike" dirty="0">
              <a:solidFill>
                <a:srgbClr val="000000"/>
              </a:solidFill>
              <a:effectLst/>
              <a:latin typeface="Caladea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61BFA0B-21F9-2145-7E19-52555983A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97EC8-03FB-421D-BA76-5865596B8B77}" type="slidenum">
              <a:rPr lang="ko-KR" altLang="en-US" smtClean="0"/>
              <a:pPr/>
              <a:t>10</a:t>
            </a:fld>
            <a:endParaRPr lang="ko-KR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83ED014-8C3D-9A13-379B-D4C680620F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917" y="-107801"/>
            <a:ext cx="1571625" cy="74771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C07D38A-D4FA-BC9A-BE13-E091B730E225}"/>
              </a:ext>
            </a:extLst>
          </p:cNvPr>
          <p:cNvSpPr txBox="1"/>
          <p:nvPr/>
        </p:nvSpPr>
        <p:spPr>
          <a:xfrm>
            <a:off x="90116" y="1043638"/>
            <a:ext cx="791794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aladea" panose="020B0600000101010101" charset="0"/>
              </a:rPr>
              <a:t>Step 3.2: ICA Decomposition in Sliding Window</a:t>
            </a:r>
          </a:p>
        </p:txBody>
      </p:sp>
      <p:pic>
        <p:nvPicPr>
          <p:cNvPr id="6" name="Picture 5" descr="A graph with red dots and blue lines&#10;&#10;AI-generated content may be incorrect.">
            <a:extLst>
              <a:ext uri="{FF2B5EF4-FFF2-40B4-BE49-F238E27FC236}">
                <a16:creationId xmlns:a16="http://schemas.microsoft.com/office/drawing/2014/main" id="{97AEC58C-F5FB-6544-EC06-46037EB171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132" y="1481322"/>
            <a:ext cx="9749163" cy="2737346"/>
          </a:xfrm>
          <a:prstGeom prst="rect">
            <a:avLst/>
          </a:prstGeom>
        </p:spPr>
      </p:pic>
      <p:pic>
        <p:nvPicPr>
          <p:cNvPr id="12" name="Picture 11" descr="A graph with green and blue lines&#10;&#10;AI-generated content may be incorrect.">
            <a:extLst>
              <a:ext uri="{FF2B5EF4-FFF2-40B4-BE49-F238E27FC236}">
                <a16:creationId xmlns:a16="http://schemas.microsoft.com/office/drawing/2014/main" id="{4DEB720F-89D0-C0D6-F9D2-2C799940B2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244" y="4265002"/>
            <a:ext cx="7938988" cy="3145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2797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34FA96-91C9-0898-2F07-89A37D5568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468A194-6794-FF62-C111-22E772C33F7B}"/>
              </a:ext>
            </a:extLst>
          </p:cNvPr>
          <p:cNvSpPr txBox="1"/>
          <p:nvPr/>
        </p:nvSpPr>
        <p:spPr>
          <a:xfrm>
            <a:off x="306140" y="150524"/>
            <a:ext cx="8327848" cy="677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000" dirty="0">
                <a:solidFill>
                  <a:srgbClr val="000000"/>
                </a:solidFill>
                <a:latin typeface="Caladea"/>
              </a:rPr>
              <a:t>HR Study : Applied on UBFC Dataset</a:t>
            </a:r>
            <a:endParaRPr lang="en-US" sz="3000" b="0" i="0" u="none" strike="noStrike" dirty="0">
              <a:solidFill>
                <a:srgbClr val="000000"/>
              </a:solidFill>
              <a:effectLst/>
              <a:latin typeface="Caladea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61BFA0B-21F9-2145-7E19-52555983A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97EC8-03FB-421D-BA76-5865596B8B77}" type="slidenum">
              <a:rPr lang="ko-KR" altLang="en-US" smtClean="0"/>
              <a:pPr/>
              <a:t>11</a:t>
            </a:fld>
            <a:endParaRPr lang="ko-KR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83ED014-8C3D-9A13-379B-D4C680620F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917" y="-107801"/>
            <a:ext cx="1571625" cy="74771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C07D38A-D4FA-BC9A-BE13-E091B730E225}"/>
              </a:ext>
            </a:extLst>
          </p:cNvPr>
          <p:cNvSpPr txBox="1"/>
          <p:nvPr/>
        </p:nvSpPr>
        <p:spPr>
          <a:xfrm>
            <a:off x="9768" y="1068942"/>
            <a:ext cx="791794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aladea" panose="020B0600000101010101" charset="0"/>
              </a:rPr>
              <a:t>Step 3.2: ICA Decomposition in Sliding Window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A4D8EB9-7EA8-939D-080D-DFB8DA239D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0533446"/>
              </p:ext>
            </p:extLst>
          </p:nvPr>
        </p:nvGraphicFramePr>
        <p:xfrm>
          <a:off x="90116" y="2399536"/>
          <a:ext cx="10151616" cy="3296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8568">
                  <a:extLst>
                    <a:ext uri="{9D8B030D-6E8A-4147-A177-3AD203B41FA5}">
                      <a16:colId xmlns:a16="http://schemas.microsoft.com/office/drawing/2014/main" val="3553670043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533856028"/>
                    </a:ext>
                  </a:extLst>
                </a:gridCol>
                <a:gridCol w="1656184">
                  <a:extLst>
                    <a:ext uri="{9D8B030D-6E8A-4147-A177-3AD203B41FA5}">
                      <a16:colId xmlns:a16="http://schemas.microsoft.com/office/drawing/2014/main" val="4219547562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132646328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1091688691"/>
                    </a:ext>
                  </a:extLst>
                </a:gridCol>
                <a:gridCol w="2448272">
                  <a:extLst>
                    <a:ext uri="{9D8B030D-6E8A-4147-A177-3AD203B41FA5}">
                      <a16:colId xmlns:a16="http://schemas.microsoft.com/office/drawing/2014/main" val="679265668"/>
                    </a:ext>
                  </a:extLst>
                </a:gridCol>
                <a:gridCol w="2376264">
                  <a:extLst>
                    <a:ext uri="{9D8B030D-6E8A-4147-A177-3AD203B41FA5}">
                      <a16:colId xmlns:a16="http://schemas.microsoft.com/office/drawing/2014/main" val="129408675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000" b="1" i="0" kern="1200" dirty="0">
                          <a:solidFill>
                            <a:schemeClr val="lt1"/>
                          </a:solidFill>
                          <a:effectLst/>
                          <a:latin typeface="Caladea" panose="020B0600000101010101"/>
                          <a:ea typeface="+mn-ea"/>
                          <a:cs typeface="+mn-cs"/>
                        </a:rPr>
                        <a:t>Window</a:t>
                      </a:r>
                      <a:endParaRPr lang="en-US" sz="1000" dirty="0">
                        <a:latin typeface="Caladea" panose="020B0600000101010101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b="1" i="0" kern="1200" dirty="0">
                          <a:solidFill>
                            <a:schemeClr val="lt1"/>
                          </a:solidFill>
                          <a:effectLst/>
                          <a:latin typeface="Caladea" panose="020B0600000101010101"/>
                          <a:ea typeface="+mn-ea"/>
                          <a:cs typeface="+mn-cs"/>
                        </a:rPr>
                        <a:t>Time (sec)</a:t>
                      </a:r>
                      <a:endParaRPr lang="en-US" sz="1000" dirty="0">
                        <a:latin typeface="Caladea" panose="020B0600000101010101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b="1" i="0" kern="1200" dirty="0">
                          <a:solidFill>
                            <a:schemeClr val="lt1"/>
                          </a:solidFill>
                          <a:effectLst/>
                          <a:latin typeface="Caladea" panose="020B0600000101010101"/>
                          <a:ea typeface="+mn-ea"/>
                          <a:cs typeface="+mn-cs"/>
                        </a:rPr>
                        <a:t>Estimated HR (bpm)</a:t>
                      </a:r>
                      <a:endParaRPr lang="en-US" sz="1000" dirty="0">
                        <a:latin typeface="Caladea" panose="020B0600000101010101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b="1" i="0" kern="1200" dirty="0">
                          <a:solidFill>
                            <a:schemeClr val="lt1"/>
                          </a:solidFill>
                          <a:effectLst/>
                          <a:latin typeface="Caladea" panose="020B0600000101010101"/>
                          <a:ea typeface="+mn-ea"/>
                          <a:cs typeface="+mn-cs"/>
                        </a:rPr>
                        <a:t>CA Component</a:t>
                      </a:r>
                      <a:endParaRPr lang="en-US" sz="1000" dirty="0">
                        <a:latin typeface="Caladea" panose="020B0600000101010101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dirty="0">
                          <a:effectLst/>
                          <a:latin typeface="Caladea" panose="020B0600000101010101"/>
                        </a:rPr>
                        <a:t>Peak Count</a:t>
                      </a:r>
                    </a:p>
                  </a:txBody>
                  <a:tcPr marL="43543" marR="43543" marT="21771" marB="21771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dirty="0">
                          <a:effectLst/>
                          <a:latin typeface="Caladea" panose="020B0600000101010101"/>
                        </a:rPr>
                        <a:t>Independent Components (S matrix)</a:t>
                      </a:r>
                    </a:p>
                  </a:txBody>
                  <a:tcPr marL="43543" marR="43543" marT="21771" marB="21771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b="1" i="0" kern="1200" dirty="0">
                          <a:solidFill>
                            <a:schemeClr val="lt1"/>
                          </a:solidFill>
                          <a:effectLst/>
                          <a:latin typeface="Caladea" panose="020B0600000101010101"/>
                          <a:ea typeface="+mn-ea"/>
                          <a:cs typeface="+mn-cs"/>
                        </a:rPr>
                        <a:t>Unmixing matrix (W matrix)</a:t>
                      </a:r>
                      <a:endParaRPr lang="en-US" sz="1000" dirty="0">
                        <a:latin typeface="Caladea" panose="020B0600000101010101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71373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10.0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98.80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[[3.9890795970422315, 2.925790681403517, 2.955...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[[-0.982439364715348, 5.946033311414262, -4.91...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21604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93.43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[[0.5027940166419597, 0.268948407522373, 0.215...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[[-0.754977830461565, -1.4200691202604538, 3.1...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43585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88.32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[[0.47665347450543394, 1.0389063369947562, 0.6...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[[-2.14635011245277, -3.609849424800457, 5.197...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03662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90.62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[[0.7334066589293606, 0.05180511490808828, -0....	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[[-2.2295616479395477, -3.0966900334553973, 4....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59636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92.94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[[-3.796829078439223, -4.680106206973313, -4.2...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[[-1.573003397772687, -3.8411297767670898, 4.7...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30772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94.42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[[-0.017394728336645446, -0.46479776531853667,...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[[-3.03171420520726, -5.0036973702376475, 6.32...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71333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98.97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[[-1.2934735084933515, -1.3078702482878097, -1...	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[[-1.6407684820541586, 7.325181903737755, -5.3...</a:t>
                      </a:r>
                    </a:p>
                    <a:p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5719432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5BB46AA-46FB-308A-3CF0-9351F71CFB01}"/>
              </a:ext>
            </a:extLst>
          </p:cNvPr>
          <p:cNvSpPr txBox="1"/>
          <p:nvPr/>
        </p:nvSpPr>
        <p:spPr>
          <a:xfrm>
            <a:off x="4615677" y="1451295"/>
            <a:ext cx="2819591" cy="646331"/>
          </a:xfrm>
          <a:prstGeom prst="rect">
            <a:avLst/>
          </a:prstGeom>
          <a:noFill/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</a:t>
            </a: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Frames per second</a:t>
            </a:r>
            <a:endParaRPr lang="en-US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window_size</a:t>
            </a: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600</a:t>
            </a:r>
            <a:endParaRPr lang="en-US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step_size</a:t>
            </a: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150</a:t>
            </a:r>
            <a:endParaRPr lang="en-US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1" name="Picture 10" descr="A graph with a line&#10;&#10;AI-generated content may be incorrect.">
            <a:extLst>
              <a:ext uri="{FF2B5EF4-FFF2-40B4-BE49-F238E27FC236}">
                <a16:creationId xmlns:a16="http://schemas.microsoft.com/office/drawing/2014/main" id="{A61C7124-4FC2-CEEF-D2A4-CA5D37DE5E5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8348" y="5696791"/>
            <a:ext cx="5278961" cy="1713948"/>
          </a:xfrm>
          <a:prstGeom prst="rect">
            <a:avLst/>
          </a:prstGeom>
          <a:ln w="12700">
            <a:solidFill>
              <a:schemeClr val="tx2">
                <a:lumMod val="60000"/>
                <a:lumOff val="40000"/>
              </a:schemeClr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5F6FE6F-AA33-E3FA-55C8-BB274DAC3945}"/>
              </a:ext>
            </a:extLst>
          </p:cNvPr>
          <p:cNvSpPr txBox="1"/>
          <p:nvPr/>
        </p:nvSpPr>
        <p:spPr>
          <a:xfrm>
            <a:off x="7457309" y="1373524"/>
            <a:ext cx="330175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 err="1"/>
              <a:t>num_windows</a:t>
            </a:r>
            <a:r>
              <a:rPr lang="en-US" sz="1100" dirty="0"/>
              <a:t> = floor((1547 - 600) / 150) + 1</a:t>
            </a:r>
          </a:p>
          <a:p>
            <a:r>
              <a:rPr lang="en-US" sz="1100" dirty="0"/>
              <a:t>            = floor(947 / 150) + 1</a:t>
            </a:r>
          </a:p>
          <a:p>
            <a:r>
              <a:rPr lang="en-US" sz="1100" dirty="0"/>
              <a:t>            = floor(6.31) + 1</a:t>
            </a:r>
          </a:p>
          <a:p>
            <a:r>
              <a:rPr lang="en-US" sz="1100" dirty="0"/>
              <a:t>            = 6 + 1 = 7 windows</a:t>
            </a:r>
          </a:p>
        </p:txBody>
      </p:sp>
    </p:spTree>
    <p:extLst>
      <p:ext uri="{BB962C8B-B14F-4D97-AF65-F5344CB8AC3E}">
        <p14:creationId xmlns:p14="http://schemas.microsoft.com/office/powerpoint/2010/main" val="28879506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CCF19B-45D6-4E6B-8793-5D0A3D9991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992FD02-BC66-3F80-8D1E-A1272312B19E}"/>
              </a:ext>
            </a:extLst>
          </p:cNvPr>
          <p:cNvSpPr txBox="1"/>
          <p:nvPr/>
        </p:nvSpPr>
        <p:spPr>
          <a:xfrm>
            <a:off x="306140" y="159153"/>
            <a:ext cx="8327848" cy="713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000" dirty="0">
                <a:solidFill>
                  <a:srgbClr val="000000"/>
                </a:solidFill>
                <a:latin typeface="Caladea"/>
                <a:ea typeface="HY견고딕" pitchFamily="18" charset="-127"/>
              </a:rPr>
              <a:t>Comparisons: Full Face</a:t>
            </a:r>
            <a:endParaRPr lang="ko-KR" altLang="en-US" sz="3000" dirty="0">
              <a:latin typeface="Caladea"/>
              <a:ea typeface="HY견고딕" pitchFamily="18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91F8B23-3624-B3C8-C232-7894E9A32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97EC8-03FB-421D-BA76-5865596B8B77}" type="slidenum">
              <a:rPr lang="ko-KR" altLang="en-US" smtClean="0"/>
              <a:pPr/>
              <a:t>12</a:t>
            </a:fld>
            <a:endParaRPr lang="ko-KR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907D80A-FF92-03AA-0691-69F21F278C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917" y="-107801"/>
            <a:ext cx="1571625" cy="74771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9915934-B9BB-384F-BDD2-F9FFF77CAF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172" y="2338637"/>
            <a:ext cx="9235132" cy="38059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3197239-CDF1-131F-0E2F-02AAED6758BB}"/>
              </a:ext>
            </a:extLst>
          </p:cNvPr>
          <p:cNvSpPr txBox="1"/>
          <p:nvPr/>
        </p:nvSpPr>
        <p:spPr>
          <a:xfrm>
            <a:off x="594172" y="6144537"/>
            <a:ext cx="626469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Average MAE – ICA + Time Domain: 16.43 bpm Average MAE – ICA + FFT        : 24.15 bpm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8EB9C9-C4EE-59B9-845F-03E5E9D9AEA7}"/>
              </a:ext>
            </a:extLst>
          </p:cNvPr>
          <p:cNvSpPr txBox="1"/>
          <p:nvPr/>
        </p:nvSpPr>
        <p:spPr>
          <a:xfrm>
            <a:off x="306140" y="1186716"/>
            <a:ext cx="9509164" cy="271869"/>
          </a:xfrm>
          <a:prstGeom prst="rect">
            <a:avLst/>
          </a:prstGeom>
          <a:noFill/>
          <a:ln w="19050">
            <a:solidFill>
              <a:srgbClr val="FB7405"/>
            </a:solidFill>
          </a:ln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US" sz="1200" b="1" dirty="0">
                <a:latin typeface="Consolas" panose="020B0609020204030204" pitchFamily="49" charset="0"/>
              </a:rPr>
              <a:t>For comparisons I have used </a:t>
            </a:r>
            <a:r>
              <a:rPr lang="en-US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rfft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rfftfreq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scipy.fft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1" dirty="0">
                <a:effectLst/>
                <a:latin typeface="Consolas" panose="020B0609020204030204" pitchFamily="49" charset="0"/>
              </a:rPr>
              <a:t>for implementing the core algorithm of the paper.</a:t>
            </a:r>
          </a:p>
        </p:txBody>
      </p:sp>
      <p:sp>
        <p:nvSpPr>
          <p:cNvPr id="10" name="Google Shape;681;p26">
            <a:extLst>
              <a:ext uri="{FF2B5EF4-FFF2-40B4-BE49-F238E27FC236}">
                <a16:creationId xmlns:a16="http://schemas.microsoft.com/office/drawing/2014/main" id="{5198CD06-BE07-D031-60D4-6DAB6739201F}"/>
              </a:ext>
            </a:extLst>
          </p:cNvPr>
          <p:cNvSpPr txBox="1"/>
          <p:nvPr/>
        </p:nvSpPr>
        <p:spPr>
          <a:xfrm>
            <a:off x="8118978" y="1625494"/>
            <a:ext cx="2294768" cy="415468"/>
          </a:xfrm>
          <a:prstGeom prst="rect">
            <a:avLst/>
          </a:prstGeom>
          <a:noFill/>
          <a:ln w="19050" cap="flat" cmpd="sng">
            <a:solidFill>
              <a:schemeClr val="accent1">
                <a:lumMod val="60000"/>
                <a:lumOff val="4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latin typeface="Caladea" panose="020B0600000101010101"/>
                <a:ea typeface="Caladea" panose="020B0600000101010101"/>
                <a:cs typeface="Cavolini" panose="03000502040302020204" pitchFamily="66" charset="0"/>
                <a:sym typeface="Caladea"/>
              </a:rPr>
              <a:t>Compare with Ground Truth</a:t>
            </a:r>
            <a:endParaRPr lang="en" sz="1400" b="1" dirty="0">
              <a:latin typeface="Caladea" panose="020B0600000101010101"/>
              <a:ea typeface="Caladea" panose="020B0600000101010101"/>
              <a:cs typeface="Cavolini" panose="03000502040302020204" pitchFamily="66" charset="0"/>
              <a:sym typeface="Caladea"/>
            </a:endParaRPr>
          </a:p>
        </p:txBody>
      </p:sp>
      <p:sp>
        <p:nvSpPr>
          <p:cNvPr id="11" name="Google Shape;681;p26">
            <a:extLst>
              <a:ext uri="{FF2B5EF4-FFF2-40B4-BE49-F238E27FC236}">
                <a16:creationId xmlns:a16="http://schemas.microsoft.com/office/drawing/2014/main" id="{B32586BC-ECBF-FA9E-3EBD-5F6D295B4958}"/>
              </a:ext>
            </a:extLst>
          </p:cNvPr>
          <p:cNvSpPr txBox="1"/>
          <p:nvPr/>
        </p:nvSpPr>
        <p:spPr>
          <a:xfrm>
            <a:off x="279654" y="1640102"/>
            <a:ext cx="1970702" cy="400079"/>
          </a:xfrm>
          <a:prstGeom prst="rect">
            <a:avLst/>
          </a:prstGeom>
          <a:noFill/>
          <a:ln w="19050" cap="flat" cmpd="sng">
            <a:solidFill>
              <a:schemeClr val="accent1">
                <a:lumMod val="60000"/>
                <a:lumOff val="4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latin typeface="Caladea" panose="020B0600000101010101"/>
                <a:ea typeface="Caladea" panose="020B0600000101010101"/>
                <a:cs typeface="Cavolini" panose="03000502040302020204" pitchFamily="66" charset="0"/>
                <a:sym typeface="Caladea"/>
              </a:rPr>
              <a:t>Apply FFT to Selected IC</a:t>
            </a:r>
            <a:endParaRPr lang="en" sz="1400" b="1" dirty="0">
              <a:latin typeface="Caladea" panose="020B0600000101010101"/>
              <a:ea typeface="Caladea" panose="020B0600000101010101"/>
              <a:cs typeface="Cavolini" panose="03000502040302020204" pitchFamily="66" charset="0"/>
              <a:sym typeface="Caladea"/>
            </a:endParaRPr>
          </a:p>
        </p:txBody>
      </p:sp>
      <p:sp>
        <p:nvSpPr>
          <p:cNvPr id="12" name="Google Shape;681;p26">
            <a:extLst>
              <a:ext uri="{FF2B5EF4-FFF2-40B4-BE49-F238E27FC236}">
                <a16:creationId xmlns:a16="http://schemas.microsoft.com/office/drawing/2014/main" id="{E4558BA4-62B0-675F-D126-F38F4C482F44}"/>
              </a:ext>
            </a:extLst>
          </p:cNvPr>
          <p:cNvSpPr txBox="1"/>
          <p:nvPr/>
        </p:nvSpPr>
        <p:spPr>
          <a:xfrm>
            <a:off x="2589883" y="1640102"/>
            <a:ext cx="3116857" cy="400079"/>
          </a:xfrm>
          <a:prstGeom prst="rect">
            <a:avLst/>
          </a:prstGeom>
          <a:noFill/>
          <a:ln w="19050" cap="flat" cmpd="sng">
            <a:solidFill>
              <a:schemeClr val="accent1">
                <a:lumMod val="60000"/>
                <a:lumOff val="4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latin typeface="Caladea" panose="020B0600000101010101"/>
                <a:ea typeface="Caladea" panose="020B0600000101010101"/>
                <a:cs typeface="Cavolini" panose="03000502040302020204" pitchFamily="66" charset="0"/>
                <a:sym typeface="Caladea"/>
              </a:rPr>
              <a:t>Find Max Power Frequency in 0.75–4 Hz</a:t>
            </a:r>
            <a:endParaRPr lang="en" sz="1400" b="1" dirty="0">
              <a:latin typeface="Caladea" panose="020B0600000101010101"/>
              <a:ea typeface="Caladea" panose="020B0600000101010101"/>
              <a:cs typeface="Cavolini" panose="03000502040302020204" pitchFamily="66" charset="0"/>
              <a:sym typeface="Caladea"/>
            </a:endParaRPr>
          </a:p>
        </p:txBody>
      </p:sp>
      <p:sp>
        <p:nvSpPr>
          <p:cNvPr id="13" name="Google Shape;681;p26">
            <a:extLst>
              <a:ext uri="{FF2B5EF4-FFF2-40B4-BE49-F238E27FC236}">
                <a16:creationId xmlns:a16="http://schemas.microsoft.com/office/drawing/2014/main" id="{D5A98B98-1D98-9433-683D-0192EB257385}"/>
              </a:ext>
            </a:extLst>
          </p:cNvPr>
          <p:cNvSpPr txBox="1"/>
          <p:nvPr/>
        </p:nvSpPr>
        <p:spPr>
          <a:xfrm>
            <a:off x="6016955" y="1630088"/>
            <a:ext cx="1791808" cy="415468"/>
          </a:xfrm>
          <a:prstGeom prst="rect">
            <a:avLst/>
          </a:prstGeom>
          <a:noFill/>
          <a:ln w="19050" cap="flat" cmpd="sng">
            <a:solidFill>
              <a:schemeClr val="accent1">
                <a:lumMod val="60000"/>
                <a:lumOff val="4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latin typeface="Caladea" panose="020B0600000101010101"/>
                <a:ea typeface="Caladea" panose="020B0600000101010101"/>
                <a:cs typeface="Cavolini" panose="03000502040302020204" pitchFamily="66" charset="0"/>
                <a:sym typeface="Caladea"/>
              </a:rPr>
              <a:t>HR = </a:t>
            </a:r>
            <a:r>
              <a:rPr lang="en-US" sz="1400" b="1" dirty="0" err="1">
                <a:latin typeface="Caladea" panose="020B0600000101010101"/>
                <a:ea typeface="Caladea" panose="020B0600000101010101"/>
                <a:cs typeface="Cavolini" panose="03000502040302020204" pitchFamily="66" charset="0"/>
                <a:sym typeface="Caladea"/>
              </a:rPr>
              <a:t>max_freq</a:t>
            </a:r>
            <a:r>
              <a:rPr lang="en-US" sz="1400" b="1" dirty="0">
                <a:latin typeface="Caladea" panose="020B0600000101010101"/>
                <a:ea typeface="Caladea" panose="020B0600000101010101"/>
                <a:cs typeface="Cavolini" panose="03000502040302020204" pitchFamily="66" charset="0"/>
                <a:sym typeface="Caladea"/>
              </a:rPr>
              <a:t> × 60</a:t>
            </a:r>
            <a:endParaRPr lang="en" sz="1400" b="1" dirty="0">
              <a:latin typeface="Caladea" panose="020B0600000101010101"/>
              <a:ea typeface="Caladea" panose="020B0600000101010101"/>
              <a:cs typeface="Cavolini" panose="03000502040302020204" pitchFamily="66" charset="0"/>
              <a:sym typeface="Caladea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B7E3CB5-F9F1-6F3E-365E-C0F3F3CB9392}"/>
              </a:ext>
            </a:extLst>
          </p:cNvPr>
          <p:cNvCxnSpPr>
            <a:stCxn id="11" idx="3"/>
            <a:endCxn id="12" idx="1"/>
          </p:cNvCxnSpPr>
          <p:nvPr/>
        </p:nvCxnSpPr>
        <p:spPr>
          <a:xfrm>
            <a:off x="2250356" y="1840142"/>
            <a:ext cx="339527" cy="0"/>
          </a:xfrm>
          <a:prstGeom prst="straightConnector1">
            <a:avLst/>
          </a:prstGeom>
          <a:ln w="57150">
            <a:solidFill>
              <a:srgbClr val="FB740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78068B3-60C5-85FC-E13E-A6F52D6B55E8}"/>
              </a:ext>
            </a:extLst>
          </p:cNvPr>
          <p:cNvCxnSpPr>
            <a:stCxn id="12" idx="3"/>
            <a:endCxn id="13" idx="1"/>
          </p:cNvCxnSpPr>
          <p:nvPr/>
        </p:nvCxnSpPr>
        <p:spPr>
          <a:xfrm flipV="1">
            <a:off x="5706740" y="1837822"/>
            <a:ext cx="310215" cy="2320"/>
          </a:xfrm>
          <a:prstGeom prst="straightConnector1">
            <a:avLst/>
          </a:prstGeom>
          <a:ln w="57150">
            <a:solidFill>
              <a:srgbClr val="FB740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EB973CB-11B1-28E3-FD40-23CD887D0913}"/>
              </a:ext>
            </a:extLst>
          </p:cNvPr>
          <p:cNvCxnSpPr>
            <a:stCxn id="13" idx="3"/>
            <a:endCxn id="10" idx="1"/>
          </p:cNvCxnSpPr>
          <p:nvPr/>
        </p:nvCxnSpPr>
        <p:spPr>
          <a:xfrm flipV="1">
            <a:off x="7808763" y="1833228"/>
            <a:ext cx="310215" cy="4594"/>
          </a:xfrm>
          <a:prstGeom prst="straightConnector1">
            <a:avLst/>
          </a:prstGeom>
          <a:ln w="57150">
            <a:solidFill>
              <a:srgbClr val="FB740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78403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92E5D8-BD25-D31D-6799-B1EC83D2B7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1163BDD-E826-793D-9415-13A63970C1C4}"/>
              </a:ext>
            </a:extLst>
          </p:cNvPr>
          <p:cNvSpPr txBox="1"/>
          <p:nvPr/>
        </p:nvSpPr>
        <p:spPr>
          <a:xfrm>
            <a:off x="306140" y="159153"/>
            <a:ext cx="8327848" cy="713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000" dirty="0">
                <a:solidFill>
                  <a:srgbClr val="000000"/>
                </a:solidFill>
                <a:latin typeface="Caladea"/>
                <a:ea typeface="HY견고딕" pitchFamily="18" charset="-127"/>
              </a:rPr>
              <a:t>Comparisons: Cheeks</a:t>
            </a:r>
            <a:endParaRPr lang="ko-KR" altLang="en-US" sz="3000" dirty="0">
              <a:latin typeface="Caladea"/>
              <a:ea typeface="HY견고딕" pitchFamily="18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D27EE2D-F1C5-AD18-AC37-6878501ED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97EC8-03FB-421D-BA76-5865596B8B77}" type="slidenum">
              <a:rPr lang="ko-KR" altLang="en-US" smtClean="0"/>
              <a:pPr/>
              <a:t>13</a:t>
            </a:fld>
            <a:endParaRPr lang="ko-KR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7C749FD-9E05-19D4-1480-64E323938F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917" y="-107801"/>
            <a:ext cx="1571625" cy="74771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9CA10A9-6212-ED3A-027C-0CA82270081C}"/>
              </a:ext>
            </a:extLst>
          </p:cNvPr>
          <p:cNvSpPr txBox="1"/>
          <p:nvPr/>
        </p:nvSpPr>
        <p:spPr>
          <a:xfrm>
            <a:off x="594172" y="6654229"/>
            <a:ext cx="626469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Average MAE – ICA + Time Domain: 15.62 bpm Average MAE – ICA + FFT        : 24.39 bpm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7D4BF0C-0820-5B56-FB91-8D0A7D8226E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245" y="1026004"/>
            <a:ext cx="1048200" cy="1107875"/>
          </a:xfrm>
          <a:prstGeom prst="rect">
            <a:avLst/>
          </a:prstGeom>
          <a:ln w="6350"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490AFAB-6F0A-AE0B-8084-54E40A150AF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8138" y="1022395"/>
            <a:ext cx="1052333" cy="1112243"/>
          </a:xfrm>
          <a:prstGeom prst="rect">
            <a:avLst/>
          </a:prstGeom>
          <a:ln w="6350">
            <a:noFill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10966F7-DF8E-2E2F-9FAF-D18552068A1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0962" y="1021635"/>
            <a:ext cx="1052334" cy="1112244"/>
          </a:xfrm>
          <a:prstGeom prst="rect">
            <a:avLst/>
          </a:prstGeom>
          <a:ln w="6350">
            <a:noFill/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1D55789-EAEA-DC5D-E6BD-879A5877A74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3787" y="1021636"/>
            <a:ext cx="1052333" cy="1112243"/>
          </a:xfrm>
          <a:prstGeom prst="rect">
            <a:avLst/>
          </a:prstGeom>
          <a:ln w="6350">
            <a:noFill/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8C01B32-6F0C-142C-8D10-857F383608C9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4908" y="1021635"/>
            <a:ext cx="1052334" cy="1112244"/>
          </a:xfrm>
          <a:prstGeom prst="rect">
            <a:avLst/>
          </a:prstGeom>
          <a:ln w="6350">
            <a:noFill/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606C59E-64DA-0985-2E6D-61246BB571E1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9435" y="1030895"/>
            <a:ext cx="1052335" cy="1112245"/>
          </a:xfrm>
          <a:prstGeom prst="rect">
            <a:avLst/>
          </a:prstGeom>
          <a:ln w="6350">
            <a:noFill/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F263CAC-7227-A80B-BCEC-5019F95FB858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0247" y="1021635"/>
            <a:ext cx="1064339" cy="1124932"/>
          </a:xfrm>
          <a:prstGeom prst="rect">
            <a:avLst/>
          </a:prstGeom>
          <a:ln w="6350">
            <a:noFill/>
          </a:ln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59F23AC-F63F-9019-F04D-31CA4CA29B95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1060" y="991271"/>
            <a:ext cx="1097670" cy="1160161"/>
          </a:xfrm>
          <a:prstGeom prst="rect">
            <a:avLst/>
          </a:prstGeom>
          <a:ln w="6350">
            <a:noFill/>
          </a:ln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5F7B6F8-D207-C99C-9497-D58550D365D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953" y="2320277"/>
            <a:ext cx="9454831" cy="3896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3546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93321A-753E-4C58-5ED8-FC9F587DDD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56CD1A9-0928-93B8-6EBA-BB559852B84D}"/>
              </a:ext>
            </a:extLst>
          </p:cNvPr>
          <p:cNvSpPr txBox="1"/>
          <p:nvPr/>
        </p:nvSpPr>
        <p:spPr>
          <a:xfrm>
            <a:off x="306140" y="159153"/>
            <a:ext cx="8327848" cy="713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000" dirty="0">
                <a:solidFill>
                  <a:srgbClr val="000000"/>
                </a:solidFill>
                <a:latin typeface="Caladea"/>
                <a:ea typeface="HY견고딕" pitchFamily="18" charset="-127"/>
              </a:rPr>
              <a:t>Comparisons: Cheeks+Forhead</a:t>
            </a:r>
            <a:endParaRPr lang="ko-KR" altLang="en-US" sz="3000" dirty="0">
              <a:latin typeface="Caladea"/>
              <a:ea typeface="HY견고딕" pitchFamily="18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845F700-D117-5C4E-64A3-6C99C33BEC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97EC8-03FB-421D-BA76-5865596B8B77}" type="slidenum">
              <a:rPr lang="ko-KR" altLang="en-US" smtClean="0"/>
              <a:pPr/>
              <a:t>14</a:t>
            </a:fld>
            <a:endParaRPr lang="ko-KR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A8146A2-8386-14E0-704F-8C7D997786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917" y="-107801"/>
            <a:ext cx="1571625" cy="74771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3C63446-E15A-9E00-66DC-997E616BDFD1}"/>
              </a:ext>
            </a:extLst>
          </p:cNvPr>
          <p:cNvSpPr txBox="1"/>
          <p:nvPr/>
        </p:nvSpPr>
        <p:spPr>
          <a:xfrm>
            <a:off x="594172" y="6654229"/>
            <a:ext cx="626469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Average MAE – ICA + Time Domain: 15.65 bpm Average MAE – ICA + FFT        : 23.73 bpm</a:t>
            </a: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E849E9B-7D96-1FBC-EB52-1CC4C67F560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5679" y="1178078"/>
            <a:ext cx="1052333" cy="111224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329FD9A-5A6C-B923-028D-54CD5575C5B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158" y="1182445"/>
            <a:ext cx="1048201" cy="110787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E3C665F-6CBD-4E2A-4E3A-4483BA28EF2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8503" y="1182445"/>
            <a:ext cx="1048201" cy="110787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3CB4AEC-38CC-BFF2-D9F1-44F10EBB196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5461" y="1149876"/>
            <a:ext cx="1048200" cy="110787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C9AC24EB-AC1B-CEE9-139E-B4F92EA4CE4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2449" y="1116335"/>
            <a:ext cx="1048200" cy="110787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E2C825F1-A0A5-0B6A-478A-6C982579A2A4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1110" y="1154053"/>
            <a:ext cx="1048201" cy="1107876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B1F7A2D0-B010-5511-1007-5296DDEF5F7E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1953" y="1126800"/>
            <a:ext cx="1100850" cy="1163521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28336F5-F11F-9E23-09A3-A9C276D8FC8D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3336" y="1095102"/>
            <a:ext cx="1145988" cy="121123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DBE78336-D777-E2A9-9EE7-9D876137706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172" y="2527164"/>
            <a:ext cx="9379148" cy="3865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9730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6FF9C3-531D-B1E5-7957-ACAFB1B141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D239AF5-FCA3-EF8A-4127-B15D6F3D27E8}"/>
              </a:ext>
            </a:extLst>
          </p:cNvPr>
          <p:cNvSpPr txBox="1"/>
          <p:nvPr/>
        </p:nvSpPr>
        <p:spPr>
          <a:xfrm>
            <a:off x="306140" y="159153"/>
            <a:ext cx="8327848" cy="713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000" dirty="0">
                <a:solidFill>
                  <a:srgbClr val="000000"/>
                </a:solidFill>
                <a:latin typeface="Caladea"/>
                <a:ea typeface="HY견고딕" pitchFamily="18" charset="-127"/>
              </a:rPr>
              <a:t>Comparisons: Full Face</a:t>
            </a:r>
            <a:endParaRPr lang="ko-KR" altLang="en-US" sz="3000" dirty="0">
              <a:latin typeface="Caladea"/>
              <a:ea typeface="HY견고딕" pitchFamily="18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2779CAC-CD06-27AE-ECED-17CF6A1D0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97EC8-03FB-421D-BA76-5865596B8B77}" type="slidenum">
              <a:rPr lang="ko-KR" altLang="en-US" smtClean="0"/>
              <a:pPr/>
              <a:t>15</a:t>
            </a:fld>
            <a:endParaRPr lang="ko-KR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D9A1622-2F0D-C5C7-BF48-BE423AB061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917" y="-107801"/>
            <a:ext cx="1571625" cy="74771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2843B20-B8ED-3927-41A9-4F979E6AE883}"/>
              </a:ext>
            </a:extLst>
          </p:cNvPr>
          <p:cNvSpPr txBox="1"/>
          <p:nvPr/>
        </p:nvSpPr>
        <p:spPr>
          <a:xfrm>
            <a:off x="594172" y="6654229"/>
            <a:ext cx="626469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Average MAE – ICA + Time Domain: 15.55 bpm Average MAE – ICA + FFT        : 24.28 bpm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00E149-B0A6-2959-544D-8301A585E45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184" y="1296191"/>
            <a:ext cx="1145909" cy="11326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84FC9E-A6AA-3687-1E66-2D1705AB70B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0624" y="1296191"/>
            <a:ext cx="1145909" cy="110452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99C3DD1-28BA-76AE-594C-5E239FD13DC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0288" y="1215724"/>
            <a:ext cx="1145909" cy="110452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EE9E171-9ECE-CE83-1E64-047D4731F1C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7728" y="1215724"/>
            <a:ext cx="1145909" cy="110452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067FBAE-1154-B1D1-8FB3-F25EB03A4C37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4183" y="1212370"/>
            <a:ext cx="1149389" cy="110787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C364D6C-1E69-5B7F-3F46-F4002D39EF5F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844" y="1188343"/>
            <a:ext cx="1145909" cy="110452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578420E-92B2-9EAD-C9B4-D88E76983D7E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8025" y="1181759"/>
            <a:ext cx="1145910" cy="110452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246EE8A-3076-292C-E654-5032344CFFB1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1790" y="1181759"/>
            <a:ext cx="1145909" cy="113264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88012AD-B3BD-62E1-5434-17034F9766A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896" y="2577285"/>
            <a:ext cx="8327848" cy="3431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500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8FDBB2-47B5-453C-6D84-EA91B81931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333F1A9-27E1-43E0-F0FA-7E4DE05AAD31}"/>
              </a:ext>
            </a:extLst>
          </p:cNvPr>
          <p:cNvSpPr txBox="1"/>
          <p:nvPr/>
        </p:nvSpPr>
        <p:spPr>
          <a:xfrm>
            <a:off x="306140" y="150524"/>
            <a:ext cx="8327848" cy="713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000" dirty="0">
                <a:solidFill>
                  <a:srgbClr val="000000"/>
                </a:solidFill>
                <a:latin typeface="Caladea"/>
              </a:rPr>
              <a:t>Time Domain Analysis 1 : </a:t>
            </a:r>
            <a:endParaRPr lang="en-US" sz="3000" b="0" i="0" u="none" strike="noStrike" dirty="0">
              <a:solidFill>
                <a:srgbClr val="000000"/>
              </a:solidFill>
              <a:effectLst/>
              <a:latin typeface="Caladea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53EDCBD-7AD1-FFE6-9CFF-7233B74F2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97EC8-03FB-421D-BA76-5865596B8B77}" type="slidenum">
              <a:rPr lang="ko-KR" altLang="en-US" smtClean="0"/>
              <a:pPr/>
              <a:t>16</a:t>
            </a:fld>
            <a:endParaRPr lang="ko-KR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CA5CDD7-FBD0-7741-45DA-31B37EF7D0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917" y="-107801"/>
            <a:ext cx="1571625" cy="747713"/>
          </a:xfrm>
          <a:prstGeom prst="rect">
            <a:avLst/>
          </a:prstGeom>
        </p:spPr>
      </p:pic>
      <p:sp>
        <p:nvSpPr>
          <p:cNvPr id="14" name="Google Shape;682;p26">
            <a:extLst>
              <a:ext uri="{FF2B5EF4-FFF2-40B4-BE49-F238E27FC236}">
                <a16:creationId xmlns:a16="http://schemas.microsoft.com/office/drawing/2014/main" id="{D0450428-F827-5E7A-382C-AA22F116DF1F}"/>
              </a:ext>
            </a:extLst>
          </p:cNvPr>
          <p:cNvSpPr txBox="1"/>
          <p:nvPr/>
        </p:nvSpPr>
        <p:spPr>
          <a:xfrm>
            <a:off x="414152" y="1116335"/>
            <a:ext cx="9829092" cy="5847724"/>
          </a:xfrm>
          <a:prstGeom prst="rect">
            <a:avLst/>
          </a:prstGeom>
          <a:noFill/>
          <a:ln w="19050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dk1"/>
                </a:solidFill>
                <a:latin typeface="Caladea" panose="020B0600000101010101" charset="0"/>
                <a:ea typeface="Caladea"/>
                <a:cs typeface="Cavolini" panose="03000502040302020204" pitchFamily="66" charset="0"/>
                <a:sym typeface="Caladea"/>
              </a:rPr>
              <a:t>Core Idea: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Caladea" panose="020B0600000101010101" charset="0"/>
                <a:ea typeface="Caladea"/>
                <a:cs typeface="Cavolini" panose="03000502040302020204" pitchFamily="66" charset="0"/>
                <a:sym typeface="Caladea"/>
              </a:rPr>
              <a:t>AMPD (Automatic Multiscale-based Peak Detection) is a technique designed to identify peaks in quasi-periodic signals like PPG. The AMPD algorithm operates by analyzing local maxima across multiple scales to detect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Caladea" panose="020B0600000101010101" charset="0"/>
                <a:ea typeface="Caladea"/>
                <a:cs typeface="Cavolini" panose="03000502040302020204" pitchFamily="66" charset="0"/>
                <a:sym typeface="Caladea"/>
              </a:rPr>
              <a:t>peaks without predefined thresholds.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-US" sz="1600" dirty="0">
              <a:solidFill>
                <a:schemeClr val="dk1"/>
              </a:solidFill>
              <a:latin typeface="Caladea" panose="020B0600000101010101" charset="0"/>
              <a:ea typeface="Caladea"/>
              <a:cs typeface="Cavolini" panose="03000502040302020204" pitchFamily="66" charset="0"/>
              <a:sym typeface="Caladea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sz="1600" b="1" dirty="0">
                <a:solidFill>
                  <a:schemeClr val="dk1"/>
                </a:solidFill>
                <a:latin typeface="Caladea" panose="020B0600000101010101" charset="0"/>
                <a:ea typeface="Caladea"/>
                <a:cs typeface="Cavolini" panose="03000502040302020204" pitchFamily="66" charset="0"/>
                <a:sym typeface="Caladea"/>
              </a:rPr>
              <a:t>The algorithm involves: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en-US" sz="1600" b="1" dirty="0">
                <a:solidFill>
                  <a:schemeClr val="dk1"/>
                </a:solidFill>
                <a:latin typeface="Caladea" panose="020B0600000101010101" charset="0"/>
                <a:ea typeface="Caladea"/>
                <a:cs typeface="Cavolini" panose="03000502040302020204" pitchFamily="66" charset="0"/>
                <a:sym typeface="Caladea"/>
              </a:rPr>
              <a:t>Signal Detrending:</a:t>
            </a:r>
            <a:r>
              <a:rPr lang="en-US" sz="1600" dirty="0">
                <a:solidFill>
                  <a:schemeClr val="dk1"/>
                </a:solidFill>
                <a:latin typeface="Caladea" panose="020B0600000101010101" charset="0"/>
                <a:ea typeface="Caladea"/>
                <a:cs typeface="Cavolini" panose="03000502040302020204" pitchFamily="66" charset="0"/>
                <a:sym typeface="Caladea"/>
              </a:rPr>
              <a:t> Removing linear </a:t>
            </a:r>
            <a:br>
              <a:rPr lang="en-US" sz="1600" dirty="0">
                <a:solidFill>
                  <a:schemeClr val="dk1"/>
                </a:solidFill>
                <a:latin typeface="Caladea" panose="020B0600000101010101" charset="0"/>
                <a:ea typeface="Caladea"/>
                <a:cs typeface="Cavolini" panose="03000502040302020204" pitchFamily="66" charset="0"/>
                <a:sym typeface="Caladea"/>
              </a:rPr>
            </a:br>
            <a:r>
              <a:rPr lang="en-US" sz="1600" dirty="0">
                <a:solidFill>
                  <a:schemeClr val="dk1"/>
                </a:solidFill>
                <a:latin typeface="Caladea" panose="020B0600000101010101" charset="0"/>
                <a:ea typeface="Caladea"/>
                <a:cs typeface="Cavolini" panose="03000502040302020204" pitchFamily="66" charset="0"/>
                <a:sym typeface="Caladea"/>
              </a:rPr>
              <a:t>trends to stabilize the baseline.</a:t>
            </a:r>
            <a:br>
              <a:rPr lang="en-US" sz="1600" dirty="0">
                <a:solidFill>
                  <a:schemeClr val="dk1"/>
                </a:solidFill>
                <a:latin typeface="Caladea" panose="020B0600000101010101" charset="0"/>
                <a:ea typeface="Caladea"/>
                <a:cs typeface="Cavolini" panose="03000502040302020204" pitchFamily="66" charset="0"/>
                <a:sym typeface="Caladea"/>
              </a:rPr>
            </a:br>
            <a:endParaRPr lang="en-US" sz="1600" dirty="0">
              <a:solidFill>
                <a:schemeClr val="dk1"/>
              </a:solidFill>
              <a:latin typeface="Caladea" panose="020B0600000101010101" charset="0"/>
              <a:ea typeface="Caladea"/>
              <a:cs typeface="Cavolini" panose="03000502040302020204" pitchFamily="66" charset="0"/>
              <a:sym typeface="Caladea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en-US" sz="1600" b="1" dirty="0">
                <a:solidFill>
                  <a:schemeClr val="dk1"/>
                </a:solidFill>
                <a:latin typeface="Caladea" panose="020B0600000101010101" charset="0"/>
                <a:ea typeface="Caladea"/>
                <a:cs typeface="Cavolini" panose="03000502040302020204" pitchFamily="66" charset="0"/>
                <a:sym typeface="Caladea"/>
              </a:rPr>
              <a:t>Local Maxima Scalogram Construction: </a:t>
            </a:r>
            <a:r>
              <a:rPr lang="en-US" sz="1600" dirty="0">
                <a:solidFill>
                  <a:schemeClr val="dk1"/>
                </a:solidFill>
                <a:latin typeface="Caladea" panose="020B0600000101010101" charset="0"/>
                <a:ea typeface="Caladea"/>
                <a:cs typeface="Cavolini" panose="03000502040302020204" pitchFamily="66" charset="0"/>
                <a:sym typeface="Caladea"/>
              </a:rPr>
              <a:t>Creating a</a:t>
            </a:r>
            <a:br>
              <a:rPr lang="en-US" sz="1600" dirty="0">
                <a:solidFill>
                  <a:schemeClr val="dk1"/>
                </a:solidFill>
                <a:latin typeface="Caladea" panose="020B0600000101010101" charset="0"/>
                <a:ea typeface="Caladea"/>
                <a:cs typeface="Cavolini" panose="03000502040302020204" pitchFamily="66" charset="0"/>
                <a:sym typeface="Caladea"/>
              </a:rPr>
            </a:br>
            <a:r>
              <a:rPr lang="en-US" sz="1600" dirty="0">
                <a:solidFill>
                  <a:schemeClr val="dk1"/>
                </a:solidFill>
                <a:latin typeface="Caladea" panose="020B0600000101010101" charset="0"/>
                <a:ea typeface="Caladea"/>
                <a:cs typeface="Cavolini" panose="03000502040302020204" pitchFamily="66" charset="0"/>
                <a:sym typeface="Caladea"/>
              </a:rPr>
              <a:t> matrix to identify potential peaks across scales.</a:t>
            </a:r>
            <a:br>
              <a:rPr lang="en-US" sz="1600" dirty="0">
                <a:solidFill>
                  <a:schemeClr val="dk1"/>
                </a:solidFill>
                <a:latin typeface="Caladea" panose="020B0600000101010101" charset="0"/>
                <a:ea typeface="Caladea"/>
                <a:cs typeface="Cavolini" panose="03000502040302020204" pitchFamily="66" charset="0"/>
                <a:sym typeface="Caladea"/>
              </a:rPr>
            </a:br>
            <a:endParaRPr lang="en-US" sz="1600" dirty="0">
              <a:solidFill>
                <a:schemeClr val="dk1"/>
              </a:solidFill>
              <a:latin typeface="Caladea" panose="020B0600000101010101" charset="0"/>
              <a:ea typeface="Caladea"/>
              <a:cs typeface="Cavolini" panose="03000502040302020204" pitchFamily="66" charset="0"/>
              <a:sym typeface="Caladea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en-US" sz="1600" b="1" dirty="0">
                <a:solidFill>
                  <a:schemeClr val="dk1"/>
                </a:solidFill>
                <a:latin typeface="Caladea" panose="020B0600000101010101" charset="0"/>
                <a:ea typeface="Caladea"/>
                <a:cs typeface="Cavolini" panose="03000502040302020204" pitchFamily="66" charset="0"/>
                <a:sym typeface="Caladea"/>
              </a:rPr>
              <a:t>Scale Selection: </a:t>
            </a:r>
            <a:r>
              <a:rPr lang="en-US" sz="1600" dirty="0">
                <a:solidFill>
                  <a:schemeClr val="dk1"/>
                </a:solidFill>
                <a:latin typeface="Caladea" panose="020B0600000101010101" charset="0"/>
                <a:ea typeface="Caladea"/>
                <a:cs typeface="Cavolini" panose="03000502040302020204" pitchFamily="66" charset="0"/>
                <a:sym typeface="Caladea"/>
              </a:rPr>
              <a:t>Determining the optimal </a:t>
            </a:r>
            <a:br>
              <a:rPr lang="en-US" sz="1600" dirty="0">
                <a:solidFill>
                  <a:schemeClr val="dk1"/>
                </a:solidFill>
                <a:latin typeface="Caladea" panose="020B0600000101010101" charset="0"/>
                <a:ea typeface="Caladea"/>
                <a:cs typeface="Cavolini" panose="03000502040302020204" pitchFamily="66" charset="0"/>
                <a:sym typeface="Caladea"/>
              </a:rPr>
            </a:br>
            <a:r>
              <a:rPr lang="en-US" sz="1600" dirty="0">
                <a:solidFill>
                  <a:schemeClr val="dk1"/>
                </a:solidFill>
                <a:latin typeface="Caladea" panose="020B0600000101010101" charset="0"/>
                <a:ea typeface="Caladea"/>
                <a:cs typeface="Cavolini" panose="03000502040302020204" pitchFamily="66" charset="0"/>
                <a:sym typeface="Caladea"/>
              </a:rPr>
              <a:t>scale that balances sensitivity and </a:t>
            </a:r>
            <a:br>
              <a:rPr lang="en-US" sz="1600" dirty="0">
                <a:solidFill>
                  <a:schemeClr val="dk1"/>
                </a:solidFill>
                <a:latin typeface="Caladea" panose="020B0600000101010101" charset="0"/>
                <a:ea typeface="Caladea"/>
                <a:cs typeface="Cavolini" panose="03000502040302020204" pitchFamily="66" charset="0"/>
                <a:sym typeface="Caladea"/>
              </a:rPr>
            </a:br>
            <a:r>
              <a:rPr lang="en-US" sz="1600" dirty="0">
                <a:solidFill>
                  <a:schemeClr val="dk1"/>
                </a:solidFill>
                <a:latin typeface="Caladea" panose="020B0600000101010101" charset="0"/>
                <a:ea typeface="Caladea"/>
                <a:cs typeface="Cavolini" panose="03000502040302020204" pitchFamily="66" charset="0"/>
                <a:sym typeface="Caladea"/>
              </a:rPr>
              <a:t>specificity in peak detection.</a:t>
            </a:r>
            <a:br>
              <a:rPr lang="en-US" sz="1600" dirty="0">
                <a:solidFill>
                  <a:schemeClr val="dk1"/>
                </a:solidFill>
                <a:latin typeface="Caladea" panose="020B0600000101010101" charset="0"/>
                <a:ea typeface="Caladea"/>
                <a:cs typeface="Cavolini" panose="03000502040302020204" pitchFamily="66" charset="0"/>
                <a:sym typeface="Caladea"/>
              </a:rPr>
            </a:br>
            <a:endParaRPr lang="en-US" sz="1600" dirty="0">
              <a:solidFill>
                <a:schemeClr val="dk1"/>
              </a:solidFill>
              <a:latin typeface="Caladea" panose="020B0600000101010101" charset="0"/>
              <a:ea typeface="Caladea"/>
              <a:cs typeface="Cavolini" panose="03000502040302020204" pitchFamily="66" charset="0"/>
              <a:sym typeface="Caladea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en-US" sz="1600" b="1" dirty="0">
                <a:solidFill>
                  <a:schemeClr val="dk1"/>
                </a:solidFill>
                <a:latin typeface="Caladea" panose="020B0600000101010101" charset="0"/>
                <a:ea typeface="Caladea"/>
                <a:cs typeface="Cavolini" panose="03000502040302020204" pitchFamily="66" charset="0"/>
                <a:sym typeface="Caladea"/>
              </a:rPr>
              <a:t>Peak Identification: </a:t>
            </a:r>
            <a:r>
              <a:rPr lang="en-US" sz="1600" dirty="0">
                <a:solidFill>
                  <a:schemeClr val="dk1"/>
                </a:solidFill>
                <a:latin typeface="Caladea" panose="020B0600000101010101" charset="0"/>
                <a:ea typeface="Caladea"/>
                <a:cs typeface="Cavolini" panose="03000502040302020204" pitchFamily="66" charset="0"/>
                <a:sym typeface="Caladea"/>
              </a:rPr>
              <a:t>Extracting peak positions </a:t>
            </a:r>
            <a:br>
              <a:rPr lang="en-US" sz="1600" dirty="0">
                <a:solidFill>
                  <a:schemeClr val="dk1"/>
                </a:solidFill>
                <a:latin typeface="Caladea" panose="020B0600000101010101" charset="0"/>
                <a:ea typeface="Caladea"/>
                <a:cs typeface="Cavolini" panose="03000502040302020204" pitchFamily="66" charset="0"/>
                <a:sym typeface="Caladea"/>
              </a:rPr>
            </a:br>
            <a:r>
              <a:rPr lang="en-US" sz="1600" dirty="0">
                <a:solidFill>
                  <a:schemeClr val="dk1"/>
                </a:solidFill>
                <a:latin typeface="Caladea" panose="020B0600000101010101" charset="0"/>
                <a:ea typeface="Caladea"/>
                <a:cs typeface="Cavolini" panose="03000502040302020204" pitchFamily="66" charset="0"/>
                <a:sym typeface="Caladea"/>
              </a:rPr>
              <a:t>based on the selected scale.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-US" sz="1600" dirty="0">
              <a:solidFill>
                <a:schemeClr val="dk1"/>
              </a:solidFill>
              <a:latin typeface="Caladea" panose="020B0600000101010101" charset="0"/>
              <a:ea typeface="Caladea"/>
              <a:cs typeface="Cavolini" panose="03000502040302020204" pitchFamily="66" charset="0"/>
              <a:sym typeface="Caladea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-US" sz="1600" dirty="0">
              <a:solidFill>
                <a:schemeClr val="dk1"/>
              </a:solidFill>
              <a:latin typeface="Caladea" panose="020B0600000101010101" charset="0"/>
              <a:ea typeface="Caladea"/>
              <a:cs typeface="Cavolini" panose="03000502040302020204" pitchFamily="66" charset="0"/>
              <a:sym typeface="Caladea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-US" sz="1600" dirty="0">
              <a:solidFill>
                <a:schemeClr val="dk1"/>
              </a:solidFill>
              <a:latin typeface="Caladea" panose="020B0600000101010101" charset="0"/>
              <a:ea typeface="Caladea"/>
              <a:cs typeface="Cavolini" panose="03000502040302020204" pitchFamily="66" charset="0"/>
              <a:sym typeface="Caladea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chemeClr val="dk1"/>
                </a:solidFill>
                <a:latin typeface="Caladea" panose="020B0600000101010101" charset="0"/>
                <a:ea typeface="Caladea"/>
                <a:cs typeface="Cavolini" panose="03000502040302020204" pitchFamily="66" charset="0"/>
                <a:sym typeface="Caladea"/>
              </a:rPr>
              <a:t>AMPD detects peaks by measuring their consistency across scales, then selecting those that are stable across all relevant scales — without any tuning.</a:t>
            </a:r>
          </a:p>
        </p:txBody>
      </p:sp>
      <p:sp>
        <p:nvSpPr>
          <p:cNvPr id="4" name="Google Shape;681;p26">
            <a:extLst>
              <a:ext uri="{FF2B5EF4-FFF2-40B4-BE49-F238E27FC236}">
                <a16:creationId xmlns:a16="http://schemas.microsoft.com/office/drawing/2014/main" id="{1798F41F-F4A4-F2E8-EF6E-6E5203BDD020}"/>
              </a:ext>
            </a:extLst>
          </p:cNvPr>
          <p:cNvSpPr txBox="1"/>
          <p:nvPr/>
        </p:nvSpPr>
        <p:spPr>
          <a:xfrm>
            <a:off x="5922764" y="2268463"/>
            <a:ext cx="3955050" cy="3670205"/>
          </a:xfrm>
          <a:prstGeom prst="rect">
            <a:avLst/>
          </a:prstGeom>
          <a:noFill/>
          <a:ln w="19050" cap="flat" cmpd="sng">
            <a:solidFill>
              <a:schemeClr val="accent1">
                <a:lumMod val="60000"/>
                <a:lumOff val="4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 dirty="0">
                <a:latin typeface="Caladea" panose="020B0600000101010101"/>
                <a:ea typeface="Caladea" panose="020B0600000101010101"/>
                <a:cs typeface="Cavolini" panose="03000502040302020204" pitchFamily="66" charset="0"/>
                <a:sym typeface="Caladea"/>
              </a:rPr>
              <a:t>Time Domain Analysis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 dirty="0">
                <a:latin typeface="Caladea" panose="020B0600000101010101"/>
                <a:ea typeface="Caladea" panose="020B0600000101010101"/>
                <a:cs typeface="Cavolini" panose="03000502040302020204" pitchFamily="66" charset="0"/>
                <a:sym typeface="Caladea"/>
              </a:rPr>
              <a:t>Study - 1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Caladea" panose="020B0600000101010101"/>
              <a:ea typeface="Caladea" panose="020B0600000101010101"/>
              <a:cs typeface="Cavolini" panose="03000502040302020204" pitchFamily="66" charset="0"/>
              <a:sym typeface="Calade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 dirty="0">
                <a:solidFill>
                  <a:schemeClr val="dk1"/>
                </a:solidFill>
                <a:latin typeface="Caladea" panose="020B0600000101010101"/>
                <a:ea typeface="Caladea" panose="020B0600000101010101"/>
                <a:cs typeface="Cavolini" panose="03000502040302020204" pitchFamily="66" charset="0"/>
                <a:sym typeface="Caladea"/>
              </a:rPr>
              <a:t>Algorithm: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latin typeface="Caladea" panose="020B0600000101010101"/>
                <a:cs typeface="Cavolini" panose="03000502040302020204" pitchFamily="66" charset="0"/>
              </a:rPr>
              <a:t>Automatic Multiscale-based Peak Detection (</a:t>
            </a:r>
            <a:r>
              <a:rPr lang="en-US" sz="1200" b="1" dirty="0"/>
              <a:t>AMPD</a:t>
            </a:r>
            <a:r>
              <a:rPr lang="en-US" sz="1400" dirty="0">
                <a:latin typeface="Caladea" panose="020B0600000101010101"/>
                <a:cs typeface="Cavolini" panose="03000502040302020204" pitchFamily="66" charset="0"/>
              </a:rPr>
              <a:t>)</a:t>
            </a:r>
            <a:endParaRPr lang="en-US" sz="1400" dirty="0">
              <a:solidFill>
                <a:schemeClr val="dk1"/>
              </a:solidFill>
              <a:latin typeface="Caladea" panose="020B0600000101010101"/>
              <a:ea typeface="Caladea" panose="020B0600000101010101"/>
              <a:cs typeface="Cavolini" panose="03000502040302020204" pitchFamily="66" charset="0"/>
              <a:sym typeface="Calade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500" dirty="0">
              <a:solidFill>
                <a:schemeClr val="dk1"/>
              </a:solidFill>
              <a:latin typeface="Caladea" panose="020B0600000101010101"/>
              <a:ea typeface="Caladea" panose="020B0600000101010101"/>
              <a:cs typeface="Cavolini" panose="03000502040302020204" pitchFamily="66" charset="0"/>
              <a:sym typeface="Calade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 dirty="0">
                <a:solidFill>
                  <a:schemeClr val="dk1"/>
                </a:solidFill>
                <a:latin typeface="Caladea" panose="020B0600000101010101"/>
                <a:ea typeface="Caladea" panose="020B0600000101010101"/>
                <a:cs typeface="Cavolini" panose="03000502040302020204" pitchFamily="66" charset="0"/>
                <a:sym typeface="Caladea"/>
              </a:rPr>
              <a:t>Paper: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latin typeface="Caladea" panose="020B0600000101010101"/>
                <a:cs typeface="Cavolini" panose="03000502040302020204" pitchFamily="66" charset="0"/>
              </a:rPr>
              <a:t>An Efficient Algorithm for Automatic Peak Detection in Noisy Periodic and Quasi-Periodic Signals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>
              <a:solidFill>
                <a:schemeClr val="dk1"/>
              </a:solidFill>
              <a:latin typeface="Caladea" panose="020B0600000101010101"/>
              <a:ea typeface="Caladea" panose="020B0600000101010101"/>
              <a:cs typeface="Cavolini" panose="03000502040302020204" pitchFamily="66" charset="0"/>
              <a:sym typeface="Calade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dk1"/>
                </a:solidFill>
                <a:latin typeface="Caladea" panose="020B0600000101010101"/>
                <a:ea typeface="Caladea" panose="020B0600000101010101"/>
                <a:cs typeface="Cavolini" panose="03000502040302020204" pitchFamily="66" charset="0"/>
                <a:sym typeface="Caladea"/>
              </a:rPr>
              <a:t>Dataset: Multiple Signal Data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Caladea" panose="020B0600000101010101"/>
              <a:ea typeface="Caladea" panose="020B0600000101010101"/>
              <a:cs typeface="Cavolini" panose="03000502040302020204" pitchFamily="66" charset="0"/>
              <a:sym typeface="Calade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 dirty="0">
                <a:solidFill>
                  <a:schemeClr val="dk1"/>
                </a:solidFill>
                <a:latin typeface="Caladea" panose="020B0600000101010101"/>
                <a:ea typeface="Caladea" panose="020B0600000101010101"/>
                <a:cs typeface="Cavolini" panose="03000502040302020204" pitchFamily="66" charset="0"/>
                <a:sym typeface="Caladea"/>
              </a:rPr>
              <a:t>Citation: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 err="1">
                <a:solidFill>
                  <a:schemeClr val="dk1"/>
                </a:solidFill>
                <a:latin typeface="Caladea" panose="020B0600000101010101"/>
                <a:ea typeface="Caladea" panose="020B0600000101010101"/>
                <a:cs typeface="Caladea" panose="020B0600000101010101"/>
                <a:sym typeface="Caladea"/>
              </a:rPr>
              <a:t>Scholkmann</a:t>
            </a:r>
            <a:r>
              <a:rPr lang="en-US" sz="1050" dirty="0">
                <a:solidFill>
                  <a:schemeClr val="dk1"/>
                </a:solidFill>
                <a:latin typeface="Caladea" panose="020B0600000101010101"/>
                <a:ea typeface="Caladea" panose="020B0600000101010101"/>
                <a:cs typeface="Caladea" panose="020B0600000101010101"/>
                <a:sym typeface="Caladea"/>
              </a:rPr>
              <a:t>, F.; Boss, J.; Wolf, M. An Efficient Algorithm for Automatic Peak Detection in Noisy Periodic and Quasi-Periodic Signals. Algorithms 2012, 5, 588-603. https://doi.org/10.3390/a5040588</a:t>
            </a:r>
            <a:endParaRPr sz="1050" dirty="0">
              <a:solidFill>
                <a:schemeClr val="dk1"/>
              </a:solidFill>
              <a:latin typeface="Caladea" panose="020B0600000101010101"/>
              <a:ea typeface="Caladea" panose="020B0600000101010101"/>
              <a:cs typeface="Caladea" panose="020B0600000101010101"/>
              <a:sym typeface="Caladea"/>
            </a:endParaRPr>
          </a:p>
        </p:txBody>
      </p:sp>
    </p:spTree>
    <p:extLst>
      <p:ext uri="{BB962C8B-B14F-4D97-AF65-F5344CB8AC3E}">
        <p14:creationId xmlns:p14="http://schemas.microsoft.com/office/powerpoint/2010/main" val="23496325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C9F22D-A32F-4F26-1646-476EF0436D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36D0DA6-7862-54A8-9137-BB637D1791EF}"/>
              </a:ext>
            </a:extLst>
          </p:cNvPr>
          <p:cNvSpPr txBox="1"/>
          <p:nvPr/>
        </p:nvSpPr>
        <p:spPr>
          <a:xfrm>
            <a:off x="306140" y="150524"/>
            <a:ext cx="8327848" cy="713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000" dirty="0">
                <a:solidFill>
                  <a:srgbClr val="000000"/>
                </a:solidFill>
                <a:latin typeface="Caladea"/>
              </a:rPr>
              <a:t>Time Domain Analysis 1: Applied on </a:t>
            </a:r>
            <a:endParaRPr lang="en-US" sz="3000" b="0" i="0" u="none" strike="noStrike" dirty="0">
              <a:solidFill>
                <a:srgbClr val="000000"/>
              </a:solidFill>
              <a:effectLst/>
              <a:latin typeface="Caladea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E7A37FF-2D65-1048-0FC7-7C355AD66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97EC8-03FB-421D-BA76-5865596B8B77}" type="slidenum">
              <a:rPr lang="ko-KR" altLang="en-US" smtClean="0"/>
              <a:pPr/>
              <a:t>17</a:t>
            </a:fld>
            <a:endParaRPr lang="ko-KR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D26B997-F316-832A-3D41-F95A18BF8C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917" y="-107801"/>
            <a:ext cx="1571625" cy="747713"/>
          </a:xfrm>
          <a:prstGeom prst="rect">
            <a:avLst/>
          </a:prstGeom>
        </p:spPr>
      </p:pic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3478031A-DDFF-1FED-A1DC-D7D472D239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818352"/>
              </p:ext>
            </p:extLst>
          </p:nvPr>
        </p:nvGraphicFramePr>
        <p:xfrm>
          <a:off x="306140" y="1116336"/>
          <a:ext cx="9852588" cy="5891837"/>
        </p:xfrm>
        <a:graphic>
          <a:graphicData uri="http://schemas.openxmlformats.org/drawingml/2006/table">
            <a:tbl>
              <a:tblPr>
                <a:tableStyleId>{16D9F66E-5EB9-4882-86FB-DCBF35E3C3E4}</a:tableStyleId>
              </a:tblPr>
              <a:tblGrid>
                <a:gridCol w="2463147">
                  <a:extLst>
                    <a:ext uri="{9D8B030D-6E8A-4147-A177-3AD203B41FA5}">
                      <a16:colId xmlns:a16="http://schemas.microsoft.com/office/drawing/2014/main" val="1634566895"/>
                    </a:ext>
                  </a:extLst>
                </a:gridCol>
                <a:gridCol w="2463147">
                  <a:extLst>
                    <a:ext uri="{9D8B030D-6E8A-4147-A177-3AD203B41FA5}">
                      <a16:colId xmlns:a16="http://schemas.microsoft.com/office/drawing/2014/main" val="1834750099"/>
                    </a:ext>
                  </a:extLst>
                </a:gridCol>
                <a:gridCol w="2463147">
                  <a:extLst>
                    <a:ext uri="{9D8B030D-6E8A-4147-A177-3AD203B41FA5}">
                      <a16:colId xmlns:a16="http://schemas.microsoft.com/office/drawing/2014/main" val="1464629201"/>
                    </a:ext>
                  </a:extLst>
                </a:gridCol>
                <a:gridCol w="2463147">
                  <a:extLst>
                    <a:ext uri="{9D8B030D-6E8A-4147-A177-3AD203B41FA5}">
                      <a16:colId xmlns:a16="http://schemas.microsoft.com/office/drawing/2014/main" val="4104613417"/>
                    </a:ext>
                  </a:extLst>
                </a:gridCol>
              </a:tblGrid>
              <a:tr h="240934">
                <a:tc>
                  <a:txBody>
                    <a:bodyPr/>
                    <a:lstStyle/>
                    <a:p>
                      <a:r>
                        <a:rPr lang="en-US" sz="1000" b="1" dirty="0"/>
                        <a:t>Dataset Type</a:t>
                      </a:r>
                      <a:endParaRPr lang="en-US" sz="1000" dirty="0"/>
                    </a:p>
                  </a:txBody>
                  <a:tcPr marL="44013" marR="44013" marT="22007" marB="22007" anchor="ctr"/>
                </a:tc>
                <a:tc>
                  <a:txBody>
                    <a:bodyPr/>
                    <a:lstStyle/>
                    <a:p>
                      <a:r>
                        <a:rPr lang="en-US" sz="1000" b="1"/>
                        <a:t>Description</a:t>
                      </a:r>
                      <a:endParaRPr lang="en-US" sz="1000"/>
                    </a:p>
                  </a:txBody>
                  <a:tcPr marL="44013" marR="44013" marT="22007" marB="22007" anchor="ctr"/>
                </a:tc>
                <a:tc>
                  <a:txBody>
                    <a:bodyPr/>
                    <a:lstStyle/>
                    <a:p>
                      <a:r>
                        <a:rPr lang="en-US" sz="1000" b="1"/>
                        <a:t>Signal Details</a:t>
                      </a:r>
                      <a:endParaRPr lang="en-US" sz="1000"/>
                    </a:p>
                  </a:txBody>
                  <a:tcPr marL="44013" marR="44013" marT="22007" marB="22007" anchor="ctr"/>
                </a:tc>
                <a:tc>
                  <a:txBody>
                    <a:bodyPr/>
                    <a:lstStyle/>
                    <a:p>
                      <a:r>
                        <a:rPr lang="en-US" sz="1000" b="1"/>
                        <a:t>Results</a:t>
                      </a:r>
                      <a:endParaRPr lang="en-US" sz="1000"/>
                    </a:p>
                  </a:txBody>
                  <a:tcPr marL="44013" marR="44013" marT="22007" marB="22007" anchor="ctr"/>
                </a:tc>
                <a:extLst>
                  <a:ext uri="{0D108BD9-81ED-4DB2-BD59-A6C34878D82A}">
                    <a16:rowId xmlns:a16="http://schemas.microsoft.com/office/drawing/2014/main" val="396251189"/>
                  </a:ext>
                </a:extLst>
              </a:tr>
              <a:tr h="953813">
                <a:tc>
                  <a:txBody>
                    <a:bodyPr/>
                    <a:lstStyle/>
                    <a:p>
                      <a:r>
                        <a:rPr lang="en-US" sz="1100" b="1" dirty="0"/>
                        <a:t>Simulated – Type A (Custom)</a:t>
                      </a:r>
                      <a:endParaRPr lang="en-US" sz="1100" dirty="0"/>
                    </a:p>
                  </a:txBody>
                  <a:tcPr marL="44013" marR="44013" marT="22007" marB="22007" anchor="ctr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Periodic sinusoidal signals with </a:t>
                      </a:r>
                    </a:p>
                    <a:p>
                      <a:r>
                        <a:rPr lang="en-US" sz="1100" dirty="0"/>
                        <a:t>Gaussian white noise</a:t>
                      </a:r>
                    </a:p>
                  </a:txBody>
                  <a:tcPr marL="44013" marR="44013" marT="22007" marB="22007" anchor="ctr"/>
                </a:tc>
                <a:tc>
                  <a:txBody>
                    <a:bodyPr/>
                    <a:lstStyle/>
                    <a:p>
                      <a:pPr marL="171450" indent="-171450">
                        <a:buFontTx/>
                        <a:buChar char="-"/>
                      </a:pPr>
                      <a:r>
                        <a:rPr lang="en-US" sz="1100" dirty="0"/>
                        <a:t>Frequency: 1 Hz</a:t>
                      </a:r>
                    </a:p>
                    <a:p>
                      <a:pPr marL="171450" indent="-171450">
                        <a:buFontTx/>
                        <a:buChar char="-"/>
                      </a:pPr>
                      <a:r>
                        <a:rPr lang="en-US" sz="1100" dirty="0"/>
                        <a:t>Sampling rate: 100 Hz</a:t>
                      </a:r>
                    </a:p>
                    <a:p>
                      <a:pPr marL="171450" indent="-171450">
                        <a:buFontTx/>
                        <a:buChar char="-"/>
                      </a:pPr>
                      <a:r>
                        <a:rPr lang="en-US" sz="1100" dirty="0"/>
                        <a:t>Duration: 20 s</a:t>
                      </a:r>
                    </a:p>
                    <a:p>
                      <a:pPr marL="0" indent="0">
                        <a:buFontTx/>
                        <a:buNone/>
                      </a:pPr>
                      <a:r>
                        <a:rPr lang="en-US" sz="1100" dirty="0"/>
                        <a:t>-  SNR: 0–25 dB</a:t>
                      </a:r>
                    </a:p>
                  </a:txBody>
                  <a:tcPr marL="44013" marR="44013" marT="22007" marB="22007" anchor="ctr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All peaks correctly detected across</a:t>
                      </a:r>
                    </a:p>
                    <a:p>
                      <a:r>
                        <a:rPr lang="en-US" sz="1100" dirty="0"/>
                        <a:t>all noise levels</a:t>
                      </a:r>
                    </a:p>
                  </a:txBody>
                  <a:tcPr marL="44013" marR="44013" marT="22007" marB="22007" anchor="ctr"/>
                </a:tc>
                <a:extLst>
                  <a:ext uri="{0D108BD9-81ED-4DB2-BD59-A6C34878D82A}">
                    <a16:rowId xmlns:a16="http://schemas.microsoft.com/office/drawing/2014/main" val="4208938954"/>
                  </a:ext>
                </a:extLst>
              </a:tr>
              <a:tr h="773850">
                <a:tc>
                  <a:txBody>
                    <a:bodyPr/>
                    <a:lstStyle/>
                    <a:p>
                      <a:r>
                        <a:rPr lang="en-US" sz="1100" b="1" dirty="0"/>
                        <a:t>Simulated – Type B(Custom)</a:t>
                      </a:r>
                      <a:endParaRPr lang="en-US" sz="1100" dirty="0"/>
                    </a:p>
                  </a:txBody>
                  <a:tcPr marL="44013" marR="44013" marT="22007" marB="22007" anchor="ctr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Quasi-periodic chirp signals</a:t>
                      </a:r>
                    </a:p>
                  </a:txBody>
                  <a:tcPr marL="44013" marR="44013" marT="22007" marB="22007" anchor="ctr"/>
                </a:tc>
                <a:tc>
                  <a:txBody>
                    <a:bodyPr/>
                    <a:lstStyle/>
                    <a:p>
                      <a:pPr marL="171450" indent="-171450">
                        <a:buFontTx/>
                        <a:buChar char="-"/>
                      </a:pPr>
                      <a:r>
                        <a:rPr lang="en-US" sz="1100" dirty="0"/>
                        <a:t>Frequency sweep: 1–3.8 Hz</a:t>
                      </a:r>
                    </a:p>
                    <a:p>
                      <a:pPr marL="0" indent="0">
                        <a:buFontTx/>
                        <a:buNone/>
                      </a:pPr>
                      <a:r>
                        <a:rPr lang="en-US" sz="1100" dirty="0"/>
                        <a:t>-  Same SNR levels as Type A</a:t>
                      </a:r>
                    </a:p>
                  </a:txBody>
                  <a:tcPr marL="44013" marR="44013" marT="22007" marB="22007" anchor="ctr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All peaks correctly detected across all noise levels</a:t>
                      </a:r>
                    </a:p>
                  </a:txBody>
                  <a:tcPr marL="44013" marR="44013" marT="22007" marB="22007" anchor="ctr"/>
                </a:tc>
                <a:extLst>
                  <a:ext uri="{0D108BD9-81ED-4DB2-BD59-A6C34878D82A}">
                    <a16:rowId xmlns:a16="http://schemas.microsoft.com/office/drawing/2014/main" val="4137543551"/>
                  </a:ext>
                </a:extLst>
              </a:tr>
              <a:tr h="593885">
                <a:tc>
                  <a:txBody>
                    <a:bodyPr/>
                    <a:lstStyle/>
                    <a:p>
                      <a:r>
                        <a:rPr lang="en-US" sz="1100" b="1" dirty="0"/>
                        <a:t>Sunspot Numbers (</a:t>
                      </a:r>
                      <a:r>
                        <a:rPr lang="en-US" sz="1100" b="1" dirty="0">
                          <a:hlinkClick r:id="rId4"/>
                        </a:rPr>
                        <a:t>Link</a:t>
                      </a:r>
                      <a:r>
                        <a:rPr lang="en-US" sz="1100" b="1" dirty="0"/>
                        <a:t>)</a:t>
                      </a:r>
                      <a:endParaRPr lang="en-US" sz="1100" dirty="0"/>
                    </a:p>
                  </a:txBody>
                  <a:tcPr marL="44013" marR="44013" marT="22007" marB="22007" anchor="ctr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Monthly total number of sunspots</a:t>
                      </a:r>
                    </a:p>
                    <a:p>
                      <a:r>
                        <a:rPr lang="en-US" sz="1100" dirty="0"/>
                        <a:t>(1749–2011)</a:t>
                      </a:r>
                    </a:p>
                  </a:txBody>
                  <a:tcPr marL="44013" marR="44013" marT="22007" marB="22007" anchor="ctr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- 3151 data points</a:t>
                      </a:r>
                    </a:p>
                  </a:txBody>
                  <a:tcPr marL="44013" marR="44013" marT="22007" marB="22007" anchor="ctr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23 peaks detected</a:t>
                      </a:r>
                    </a:p>
                    <a:p>
                      <a:r>
                        <a:rPr lang="en-US" sz="1100" dirty="0"/>
                        <a:t>No false positives</a:t>
                      </a:r>
                    </a:p>
                  </a:txBody>
                  <a:tcPr marL="44013" marR="44013" marT="22007" marB="22007" anchor="ctr"/>
                </a:tc>
                <a:extLst>
                  <a:ext uri="{0D108BD9-81ED-4DB2-BD59-A6C34878D82A}">
                    <a16:rowId xmlns:a16="http://schemas.microsoft.com/office/drawing/2014/main" val="1343531813"/>
                  </a:ext>
                </a:extLst>
              </a:tr>
              <a:tr h="593885">
                <a:tc>
                  <a:txBody>
                    <a:bodyPr/>
                    <a:lstStyle/>
                    <a:p>
                      <a:r>
                        <a:rPr lang="en-US" sz="1100" b="1" dirty="0"/>
                        <a:t>Blood Volume Pulse (</a:t>
                      </a:r>
                      <a:r>
                        <a:rPr lang="en-US" sz="1100" b="1" dirty="0" err="1"/>
                        <a:t>fNIRS</a:t>
                      </a:r>
                      <a:r>
                        <a:rPr lang="en-US" sz="1100" b="1" dirty="0"/>
                        <a:t>) (</a:t>
                      </a:r>
                      <a:r>
                        <a:rPr lang="en-US" sz="1100" b="1" dirty="0">
                          <a:hlinkClick r:id="rId5"/>
                        </a:rPr>
                        <a:t>Link</a:t>
                      </a:r>
                      <a:r>
                        <a:rPr lang="en-US" sz="1100" b="1" dirty="0"/>
                        <a:t>)</a:t>
                      </a:r>
                      <a:endParaRPr lang="en-US" sz="1100" dirty="0"/>
                    </a:p>
                  </a:txBody>
                  <a:tcPr marL="44013" marR="44013" marT="22007" marB="22007" anchor="ctr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BVP-related oscillation in [</a:t>
                      </a:r>
                      <a:r>
                        <a:rPr lang="en-US" sz="1100" dirty="0" err="1"/>
                        <a:t>O₂Hb</a:t>
                      </a:r>
                      <a:r>
                        <a:rPr lang="en-US" sz="1100" dirty="0"/>
                        <a:t>]</a:t>
                      </a:r>
                    </a:p>
                    <a:p>
                      <a:r>
                        <a:rPr lang="en-US" sz="1100" dirty="0"/>
                        <a:t>signal</a:t>
                      </a:r>
                    </a:p>
                  </a:txBody>
                  <a:tcPr marL="44013" marR="44013" marT="22007" marB="22007" anchor="ctr"/>
                </a:tc>
                <a:tc>
                  <a:txBody>
                    <a:bodyPr/>
                    <a:lstStyle/>
                    <a:p>
                      <a:pPr marL="171450" indent="-171450">
                        <a:buFontTx/>
                        <a:buChar char="-"/>
                      </a:pPr>
                      <a:r>
                        <a:rPr lang="en-US" sz="1100" dirty="0"/>
                        <a:t>Sampling rate: 10 Hz</a:t>
                      </a:r>
                    </a:p>
                    <a:p>
                      <a:pPr marL="0" indent="0">
                        <a:buFontTx/>
                        <a:buNone/>
                      </a:pPr>
                      <a:r>
                        <a:rPr lang="en-US" sz="1100" dirty="0"/>
                        <a:t>-  Duration: 200 s</a:t>
                      </a:r>
                    </a:p>
                  </a:txBody>
                  <a:tcPr marL="44013" marR="44013" marT="22007" marB="22007" anchor="ctr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225 peaks detected</a:t>
                      </a:r>
                    </a:p>
                    <a:p>
                      <a:r>
                        <a:rPr lang="en-US" sz="1100" dirty="0"/>
                        <a:t>No false positives</a:t>
                      </a:r>
                    </a:p>
                  </a:txBody>
                  <a:tcPr marL="44013" marR="44013" marT="22007" marB="22007" anchor="ctr"/>
                </a:tc>
                <a:extLst>
                  <a:ext uri="{0D108BD9-81ED-4DB2-BD59-A6C34878D82A}">
                    <a16:rowId xmlns:a16="http://schemas.microsoft.com/office/drawing/2014/main" val="263206126"/>
                  </a:ext>
                </a:extLst>
              </a:tr>
              <a:tr h="593885">
                <a:tc>
                  <a:txBody>
                    <a:bodyPr/>
                    <a:lstStyle/>
                    <a:p>
                      <a:r>
                        <a:rPr lang="en-US" sz="1100" b="1" dirty="0"/>
                        <a:t>CO₂ Concentration (</a:t>
                      </a:r>
                      <a:r>
                        <a:rPr lang="en-US" sz="1100" b="1" dirty="0">
                          <a:hlinkClick r:id="rId6"/>
                        </a:rPr>
                        <a:t>Link</a:t>
                      </a:r>
                      <a:r>
                        <a:rPr lang="en-US" sz="1100" b="1" dirty="0"/>
                        <a:t>)</a:t>
                      </a:r>
                      <a:endParaRPr lang="en-US" sz="1100" dirty="0"/>
                    </a:p>
                  </a:txBody>
                  <a:tcPr marL="44013" marR="44013" marT="22007" marB="22007" anchor="ctr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End-tidal CO₂ waveform (PETCO₂)</a:t>
                      </a:r>
                    </a:p>
                  </a:txBody>
                  <a:tcPr marL="44013" marR="44013" marT="22007" marB="22007" anchor="ctr"/>
                </a:tc>
                <a:tc>
                  <a:txBody>
                    <a:bodyPr/>
                    <a:lstStyle/>
                    <a:p>
                      <a:pPr marL="171450" indent="-171450">
                        <a:buFontTx/>
                        <a:buChar char="-"/>
                      </a:pPr>
                      <a:r>
                        <a:rPr lang="en-US" sz="1100" dirty="0"/>
                        <a:t>Sampling rate: 5 Hz</a:t>
                      </a:r>
                    </a:p>
                    <a:p>
                      <a:pPr marL="171450" indent="-171450">
                        <a:buFontTx/>
                        <a:buChar char="-"/>
                      </a:pPr>
                      <a:r>
                        <a:rPr lang="en-US" sz="1100" dirty="0"/>
                        <a:t>Duration: 500 s</a:t>
                      </a:r>
                    </a:p>
                  </a:txBody>
                  <a:tcPr marL="44013" marR="44013" marT="22007" marB="22007" anchor="ctr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133 peaks detected</a:t>
                      </a:r>
                    </a:p>
                    <a:p>
                      <a:r>
                        <a:rPr lang="en-US" sz="1100" dirty="0"/>
                        <a:t>No false positives</a:t>
                      </a:r>
                    </a:p>
                  </a:txBody>
                  <a:tcPr marL="44013" marR="44013" marT="22007" marB="22007" anchor="ctr"/>
                </a:tc>
                <a:extLst>
                  <a:ext uri="{0D108BD9-81ED-4DB2-BD59-A6C34878D82A}">
                    <a16:rowId xmlns:a16="http://schemas.microsoft.com/office/drawing/2014/main" val="2990464426"/>
                  </a:ext>
                </a:extLst>
              </a:tr>
              <a:tr h="593885">
                <a:tc>
                  <a:txBody>
                    <a:bodyPr/>
                    <a:lstStyle/>
                    <a:p>
                      <a:r>
                        <a:rPr lang="en-US" sz="1100" b="1" dirty="0"/>
                        <a:t>ECG (QRS Detection) (</a:t>
                      </a:r>
                      <a:r>
                        <a:rPr lang="en-US" sz="1100" b="1" dirty="0">
                          <a:hlinkClick r:id="rId7"/>
                        </a:rPr>
                        <a:t>Link</a:t>
                      </a:r>
                      <a:r>
                        <a:rPr lang="en-US" sz="1100" b="1" dirty="0"/>
                        <a:t>)</a:t>
                      </a:r>
                      <a:endParaRPr lang="en-US" sz="1100" dirty="0"/>
                    </a:p>
                  </a:txBody>
                  <a:tcPr marL="44013" marR="44013" marT="22007" marB="22007" anchor="ctr"/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Electrocardiogram signal (R-peaks)</a:t>
                      </a:r>
                    </a:p>
                  </a:txBody>
                  <a:tcPr marL="44013" marR="44013" marT="22007" marB="22007" anchor="ctr"/>
                </a:tc>
                <a:tc>
                  <a:txBody>
                    <a:bodyPr/>
                    <a:lstStyle/>
                    <a:p>
                      <a:pPr marL="171450" indent="-171450">
                        <a:buFontTx/>
                        <a:buChar char="-"/>
                      </a:pPr>
                      <a:r>
                        <a:rPr lang="en-US" sz="1100" dirty="0"/>
                        <a:t>Sampling rate: 128 Hz</a:t>
                      </a:r>
                    </a:p>
                    <a:p>
                      <a:pPr marL="171450" indent="-171450">
                        <a:buFontTx/>
                        <a:buChar char="-"/>
                      </a:pPr>
                      <a:r>
                        <a:rPr lang="en-US" sz="1100" dirty="0"/>
                        <a:t>Duration: 200 s</a:t>
                      </a:r>
                    </a:p>
                  </a:txBody>
                  <a:tcPr marL="44013" marR="44013" marT="22007" marB="22007" anchor="ctr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221 R-peaks detected</a:t>
                      </a:r>
                    </a:p>
                    <a:p>
                      <a:r>
                        <a:rPr lang="en-US" sz="1100" dirty="0"/>
                        <a:t>No false positives</a:t>
                      </a:r>
                    </a:p>
                  </a:txBody>
                  <a:tcPr marL="44013" marR="44013" marT="22007" marB="22007" anchor="ctr"/>
                </a:tc>
                <a:extLst>
                  <a:ext uri="{0D108BD9-81ED-4DB2-BD59-A6C34878D82A}">
                    <a16:rowId xmlns:a16="http://schemas.microsoft.com/office/drawing/2014/main" val="1797198758"/>
                  </a:ext>
                </a:extLst>
              </a:tr>
              <a:tr h="773850">
                <a:tc>
                  <a:txBody>
                    <a:bodyPr/>
                    <a:lstStyle/>
                    <a:p>
                      <a:r>
                        <a:rPr lang="en-US" sz="1100" b="1" dirty="0"/>
                        <a:t>Earth’s Length of Day (LOD) (</a:t>
                      </a:r>
                      <a:r>
                        <a:rPr lang="en-US" sz="1100" b="1" dirty="0">
                          <a:hlinkClick r:id="rId8"/>
                        </a:rPr>
                        <a:t>Link</a:t>
                      </a:r>
                      <a:r>
                        <a:rPr lang="en-US" sz="1100" b="1" dirty="0"/>
                        <a:t>)</a:t>
                      </a:r>
                      <a:endParaRPr lang="en-US" sz="1100" dirty="0"/>
                    </a:p>
                  </a:txBody>
                  <a:tcPr marL="44013" marR="44013" marT="22007" marB="22007" anchor="ctr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Daily variation due to lunar tidal </a:t>
                      </a:r>
                    </a:p>
                    <a:p>
                      <a:r>
                        <a:rPr lang="en-US" sz="1100" dirty="0"/>
                        <a:t>forcing</a:t>
                      </a:r>
                    </a:p>
                  </a:txBody>
                  <a:tcPr marL="44013" marR="44013" marT="22007" marB="22007" anchor="ctr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- Duration: 2008–2011 (1461 days)</a:t>
                      </a:r>
                    </a:p>
                  </a:txBody>
                  <a:tcPr marL="44013" marR="44013" marT="22007" marB="22007" anchor="ctr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105 peaks detected</a:t>
                      </a:r>
                    </a:p>
                    <a:p>
                      <a:r>
                        <a:rPr lang="en-US" sz="1100" dirty="0"/>
                        <a:t>1 missed (false negative)</a:t>
                      </a:r>
                    </a:p>
                    <a:p>
                      <a:r>
                        <a:rPr lang="en-US" sz="1100" dirty="0"/>
                        <a:t>No false positives</a:t>
                      </a:r>
                    </a:p>
                  </a:txBody>
                  <a:tcPr marL="44013" marR="44013" marT="22007" marB="22007" anchor="ctr"/>
                </a:tc>
                <a:extLst>
                  <a:ext uri="{0D108BD9-81ED-4DB2-BD59-A6C34878D82A}">
                    <a16:rowId xmlns:a16="http://schemas.microsoft.com/office/drawing/2014/main" val="4257876013"/>
                  </a:ext>
                </a:extLst>
              </a:tr>
              <a:tr h="773850">
                <a:tc>
                  <a:txBody>
                    <a:bodyPr/>
                    <a:lstStyle/>
                    <a:p>
                      <a:r>
                        <a:rPr lang="en-US" sz="1100" b="1" dirty="0"/>
                        <a:t>Lorenz System (Chaos) (</a:t>
                      </a:r>
                      <a:r>
                        <a:rPr lang="en-US" sz="1100" b="1" dirty="0">
                          <a:hlinkClick r:id="rId9"/>
                        </a:rPr>
                        <a:t>Link</a:t>
                      </a:r>
                      <a:r>
                        <a:rPr lang="en-US" sz="1100" b="1" dirty="0"/>
                        <a:t>)</a:t>
                      </a:r>
                      <a:endParaRPr lang="en-US" sz="1100" dirty="0"/>
                    </a:p>
                  </a:txBody>
                  <a:tcPr marL="44013" marR="44013" marT="22007" marB="22007" anchor="ctr"/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Chaotic time series x(t) from Lorenz equations</a:t>
                      </a:r>
                    </a:p>
                  </a:txBody>
                  <a:tcPr marL="44013" marR="44013" marT="22007" marB="22007" anchor="ctr"/>
                </a:tc>
                <a:tc>
                  <a:txBody>
                    <a:bodyPr/>
                    <a:lstStyle/>
                    <a:p>
                      <a:pPr marL="171450" indent="-171450">
                        <a:buFontTx/>
                        <a:buChar char="-"/>
                      </a:pPr>
                      <a:r>
                        <a:rPr lang="en-US" sz="1100" dirty="0"/>
                        <a:t>Parameters: σ = 10, ρ = 28, </a:t>
                      </a:r>
                    </a:p>
                    <a:p>
                      <a:pPr marL="0" indent="0">
                        <a:buFontTx/>
                        <a:buNone/>
                      </a:pPr>
                      <a:r>
                        <a:rPr lang="en-US" sz="1100" dirty="0"/>
                        <a:t>   β = 8/3</a:t>
                      </a:r>
                    </a:p>
                    <a:p>
                      <a:pPr marL="0" indent="0">
                        <a:buFontTx/>
                        <a:buNone/>
                      </a:pPr>
                      <a:r>
                        <a:rPr lang="en-US" sz="1100" dirty="0"/>
                        <a:t>-  Time range: 1–3000</a:t>
                      </a:r>
                    </a:p>
                  </a:txBody>
                  <a:tcPr marL="44013" marR="44013" marT="22007" marB="22007" anchor="ctr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53 peaks detected</a:t>
                      </a:r>
                    </a:p>
                    <a:p>
                      <a:r>
                        <a:rPr lang="en-US" sz="1100" dirty="0"/>
                        <a:t>No false positives</a:t>
                      </a:r>
                    </a:p>
                  </a:txBody>
                  <a:tcPr marL="44013" marR="44013" marT="22007" marB="22007" anchor="ctr"/>
                </a:tc>
                <a:extLst>
                  <a:ext uri="{0D108BD9-81ED-4DB2-BD59-A6C34878D82A}">
                    <a16:rowId xmlns:a16="http://schemas.microsoft.com/office/drawing/2014/main" val="10399793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515619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951455-2797-F13E-98B8-921831F978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Rectangle 144">
            <a:extLst>
              <a:ext uri="{FF2B5EF4-FFF2-40B4-BE49-F238E27FC236}">
                <a16:creationId xmlns:a16="http://schemas.microsoft.com/office/drawing/2014/main" id="{4C4279F7-6F14-3BBD-3FE6-71B374B0B851}"/>
              </a:ext>
            </a:extLst>
          </p:cNvPr>
          <p:cNvSpPr/>
          <p:nvPr/>
        </p:nvSpPr>
        <p:spPr>
          <a:xfrm>
            <a:off x="2610396" y="2844527"/>
            <a:ext cx="5053206" cy="4464496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3FAE86-194B-CC32-4C19-1E2144852086}"/>
              </a:ext>
            </a:extLst>
          </p:cNvPr>
          <p:cNvSpPr txBox="1"/>
          <p:nvPr/>
        </p:nvSpPr>
        <p:spPr>
          <a:xfrm>
            <a:off x="306140" y="159153"/>
            <a:ext cx="8327848" cy="713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000" b="0" i="0" u="none" strike="noStrike" dirty="0">
                <a:solidFill>
                  <a:srgbClr val="000000"/>
                </a:solidFill>
                <a:effectLst/>
                <a:latin typeface="Caladea"/>
              </a:rPr>
              <a:t>Algorithm Flow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D16CB4B-77A8-0543-EE73-54D7646E21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63602" y="7008171"/>
            <a:ext cx="2495127" cy="402567"/>
          </a:xfrm>
        </p:spPr>
        <p:txBody>
          <a:bodyPr/>
          <a:lstStyle/>
          <a:p>
            <a:fld id="{1B597EC8-03FB-421D-BA76-5865596B8B77}" type="slidenum">
              <a:rPr lang="ko-KR" altLang="en-US" smtClean="0"/>
              <a:pPr/>
              <a:t>18</a:t>
            </a:fld>
            <a:endParaRPr lang="ko-KR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F9CCA01-78C3-A8F4-0A94-F8D8DDB08E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917" y="-107801"/>
            <a:ext cx="1571625" cy="747713"/>
          </a:xfrm>
          <a:prstGeom prst="rect">
            <a:avLst/>
          </a:prstGeom>
        </p:spPr>
      </p:pic>
      <p:sp>
        <p:nvSpPr>
          <p:cNvPr id="8" name="Google Shape;681;p26">
            <a:extLst>
              <a:ext uri="{FF2B5EF4-FFF2-40B4-BE49-F238E27FC236}">
                <a16:creationId xmlns:a16="http://schemas.microsoft.com/office/drawing/2014/main" id="{D26B0388-68D9-EFC8-E2D2-9DA54790E80E}"/>
              </a:ext>
            </a:extLst>
          </p:cNvPr>
          <p:cNvSpPr txBox="1"/>
          <p:nvPr/>
        </p:nvSpPr>
        <p:spPr>
          <a:xfrm>
            <a:off x="4470064" y="2999080"/>
            <a:ext cx="1199672" cy="415468"/>
          </a:xfrm>
          <a:prstGeom prst="rect">
            <a:avLst/>
          </a:prstGeom>
          <a:noFill/>
          <a:ln w="19050" cap="flat" cmpd="sng">
            <a:solidFill>
              <a:schemeClr val="accent1">
                <a:lumMod val="60000"/>
                <a:lumOff val="4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dirty="0">
                <a:latin typeface="Caladea" panose="020B0600000101010101"/>
                <a:ea typeface="Caladea" panose="020B0600000101010101"/>
                <a:cs typeface="Cavolini" panose="03000502040302020204" pitchFamily="66" charset="0"/>
                <a:sym typeface="Caladea"/>
              </a:rPr>
              <a:t>Input Signal</a:t>
            </a:r>
            <a:endParaRPr lang="en" sz="1500" b="1" dirty="0">
              <a:latin typeface="Caladea" panose="020B0600000101010101"/>
              <a:ea typeface="Caladea" panose="020B0600000101010101"/>
              <a:cs typeface="Cavolini" panose="03000502040302020204" pitchFamily="66" charset="0"/>
              <a:sym typeface="Caladea"/>
            </a:endParaRPr>
          </a:p>
        </p:txBody>
      </p:sp>
      <p:sp>
        <p:nvSpPr>
          <p:cNvPr id="9" name="Google Shape;681;p26">
            <a:extLst>
              <a:ext uri="{FF2B5EF4-FFF2-40B4-BE49-F238E27FC236}">
                <a16:creationId xmlns:a16="http://schemas.microsoft.com/office/drawing/2014/main" id="{4D531E5D-F832-1448-7034-60830AF31F78}"/>
              </a:ext>
            </a:extLst>
          </p:cNvPr>
          <p:cNvSpPr txBox="1"/>
          <p:nvPr/>
        </p:nvSpPr>
        <p:spPr>
          <a:xfrm>
            <a:off x="3442936" y="3783206"/>
            <a:ext cx="3253928" cy="415468"/>
          </a:xfrm>
          <a:prstGeom prst="rect">
            <a:avLst/>
          </a:prstGeom>
          <a:noFill/>
          <a:ln w="19050" cap="flat" cmpd="sng">
            <a:solidFill>
              <a:schemeClr val="accent1">
                <a:lumMod val="60000"/>
                <a:lumOff val="4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dirty="0">
                <a:latin typeface="Caladea" panose="020B0600000101010101"/>
                <a:ea typeface="Caladea" panose="020B0600000101010101"/>
                <a:cs typeface="Cavolini" panose="03000502040302020204" pitchFamily="66" charset="0"/>
                <a:sym typeface="Caladea"/>
              </a:rPr>
              <a:t>Detrend the Signal (Linear Detrending)</a:t>
            </a:r>
            <a:endParaRPr lang="en" sz="1500" b="1" dirty="0">
              <a:latin typeface="Caladea" panose="020B0600000101010101"/>
              <a:ea typeface="Caladea" panose="020B0600000101010101"/>
              <a:cs typeface="Cavolini" panose="03000502040302020204" pitchFamily="66" charset="0"/>
              <a:sym typeface="Caladea"/>
            </a:endParaRPr>
          </a:p>
        </p:txBody>
      </p:sp>
      <p:sp>
        <p:nvSpPr>
          <p:cNvPr id="10" name="Google Shape;681;p26">
            <a:extLst>
              <a:ext uri="{FF2B5EF4-FFF2-40B4-BE49-F238E27FC236}">
                <a16:creationId xmlns:a16="http://schemas.microsoft.com/office/drawing/2014/main" id="{ED649BA1-0AE2-A34A-8C92-F6127896C933}"/>
              </a:ext>
            </a:extLst>
          </p:cNvPr>
          <p:cNvSpPr txBox="1"/>
          <p:nvPr/>
        </p:nvSpPr>
        <p:spPr>
          <a:xfrm>
            <a:off x="3281454" y="4499097"/>
            <a:ext cx="3576892" cy="415468"/>
          </a:xfrm>
          <a:prstGeom prst="rect">
            <a:avLst/>
          </a:prstGeom>
          <a:noFill/>
          <a:ln w="19050" cap="flat" cmpd="sng">
            <a:solidFill>
              <a:schemeClr val="accent1">
                <a:lumMod val="60000"/>
                <a:lumOff val="4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dirty="0">
                <a:latin typeface="Caladea" panose="020B0600000101010101"/>
                <a:ea typeface="Caladea" panose="020B0600000101010101"/>
                <a:cs typeface="Cavolini" panose="03000502040302020204" pitchFamily="66" charset="0"/>
                <a:sym typeface="Caladea"/>
              </a:rPr>
              <a:t>Calculate Local Maxima Scalogram (LMS)</a:t>
            </a:r>
            <a:endParaRPr lang="en" sz="1500" b="1" dirty="0">
              <a:latin typeface="Caladea" panose="020B0600000101010101"/>
              <a:ea typeface="Caladea" panose="020B0600000101010101"/>
              <a:cs typeface="Cavolini" panose="03000502040302020204" pitchFamily="66" charset="0"/>
              <a:sym typeface="Caladea"/>
            </a:endParaRPr>
          </a:p>
        </p:txBody>
      </p:sp>
      <p:sp>
        <p:nvSpPr>
          <p:cNvPr id="11" name="Google Shape;681;p26">
            <a:extLst>
              <a:ext uri="{FF2B5EF4-FFF2-40B4-BE49-F238E27FC236}">
                <a16:creationId xmlns:a16="http://schemas.microsoft.com/office/drawing/2014/main" id="{9A240992-6C57-03A5-DA49-8A6B4F2B28C2}"/>
              </a:ext>
            </a:extLst>
          </p:cNvPr>
          <p:cNvSpPr txBox="1"/>
          <p:nvPr/>
        </p:nvSpPr>
        <p:spPr>
          <a:xfrm>
            <a:off x="3881768" y="5300187"/>
            <a:ext cx="2376264" cy="415468"/>
          </a:xfrm>
          <a:prstGeom prst="rect">
            <a:avLst/>
          </a:prstGeom>
          <a:noFill/>
          <a:ln w="19050" cap="flat" cmpd="sng">
            <a:solidFill>
              <a:schemeClr val="accent1">
                <a:lumMod val="60000"/>
                <a:lumOff val="4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dirty="0">
                <a:latin typeface="Caladea" panose="020B0600000101010101"/>
                <a:ea typeface="Caladea" panose="020B0600000101010101"/>
                <a:cs typeface="Cavolini" panose="03000502040302020204" pitchFamily="66" charset="0"/>
                <a:sym typeface="Caladea"/>
              </a:rPr>
              <a:t>Determine Optimal Scale </a:t>
            </a:r>
            <a:r>
              <a:rPr lang="el-GR" sz="1500" b="1" dirty="0">
                <a:latin typeface="Caladea" panose="020B0600000101010101"/>
                <a:ea typeface="Caladea" panose="020B0600000101010101"/>
                <a:cs typeface="Cavolini" panose="03000502040302020204" pitchFamily="66" charset="0"/>
                <a:sym typeface="Caladea"/>
              </a:rPr>
              <a:t>λ</a:t>
            </a:r>
            <a:endParaRPr lang="en" sz="1500" b="1" dirty="0">
              <a:latin typeface="Caladea" panose="020B0600000101010101"/>
              <a:ea typeface="Caladea" panose="020B0600000101010101"/>
              <a:cs typeface="Cavolini" panose="03000502040302020204" pitchFamily="66" charset="0"/>
              <a:sym typeface="Caladea"/>
            </a:endParaRPr>
          </a:p>
        </p:txBody>
      </p:sp>
      <p:sp>
        <p:nvSpPr>
          <p:cNvPr id="12" name="Google Shape;681;p26">
            <a:extLst>
              <a:ext uri="{FF2B5EF4-FFF2-40B4-BE49-F238E27FC236}">
                <a16:creationId xmlns:a16="http://schemas.microsoft.com/office/drawing/2014/main" id="{132CFA1C-85A0-1D70-C7B8-E935AB86E5F0}"/>
              </a:ext>
            </a:extLst>
          </p:cNvPr>
          <p:cNvSpPr txBox="1"/>
          <p:nvPr/>
        </p:nvSpPr>
        <p:spPr>
          <a:xfrm>
            <a:off x="3982407" y="5987410"/>
            <a:ext cx="2174986" cy="415468"/>
          </a:xfrm>
          <a:prstGeom prst="rect">
            <a:avLst/>
          </a:prstGeom>
          <a:noFill/>
          <a:ln w="19050" cap="flat" cmpd="sng">
            <a:solidFill>
              <a:schemeClr val="accent1">
                <a:lumMod val="60000"/>
                <a:lumOff val="4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dirty="0">
                <a:latin typeface="Caladea" panose="020B0600000101010101"/>
                <a:ea typeface="Caladea" panose="020B0600000101010101"/>
                <a:cs typeface="Cavolini" panose="03000502040302020204" pitchFamily="66" charset="0"/>
                <a:sym typeface="Caladea"/>
              </a:rPr>
              <a:t>Reshape the LMS Matrix</a:t>
            </a:r>
            <a:endParaRPr lang="en" sz="1500" b="1" dirty="0">
              <a:latin typeface="Caladea" panose="020B0600000101010101"/>
              <a:ea typeface="Caladea" panose="020B0600000101010101"/>
              <a:cs typeface="Cavolini" panose="03000502040302020204" pitchFamily="66" charset="0"/>
              <a:sym typeface="Caladea"/>
            </a:endParaRPr>
          </a:p>
        </p:txBody>
      </p:sp>
      <p:sp>
        <p:nvSpPr>
          <p:cNvPr id="13" name="Google Shape;681;p26">
            <a:extLst>
              <a:ext uri="{FF2B5EF4-FFF2-40B4-BE49-F238E27FC236}">
                <a16:creationId xmlns:a16="http://schemas.microsoft.com/office/drawing/2014/main" id="{B986E771-023F-1B8D-8003-F10776F1FFC4}"/>
              </a:ext>
            </a:extLst>
          </p:cNvPr>
          <p:cNvSpPr txBox="1"/>
          <p:nvPr/>
        </p:nvSpPr>
        <p:spPr>
          <a:xfrm>
            <a:off x="3696606" y="6610612"/>
            <a:ext cx="2746589" cy="415468"/>
          </a:xfrm>
          <a:prstGeom prst="rect">
            <a:avLst/>
          </a:prstGeom>
          <a:noFill/>
          <a:ln w="19050" cap="flat" cmpd="sng">
            <a:solidFill>
              <a:schemeClr val="accent1">
                <a:lumMod val="60000"/>
                <a:lumOff val="4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dirty="0">
                <a:latin typeface="Caladea" panose="020B0600000101010101"/>
                <a:ea typeface="Caladea" panose="020B0600000101010101"/>
                <a:cs typeface="Cavolini" panose="03000502040302020204" pitchFamily="66" charset="0"/>
                <a:sym typeface="Caladea"/>
              </a:rPr>
              <a:t>Final Peak Detection by Stability</a:t>
            </a:r>
            <a:endParaRPr lang="en" sz="1500" b="1" dirty="0">
              <a:latin typeface="Caladea" panose="020B0600000101010101"/>
              <a:ea typeface="Caladea" panose="020B0600000101010101"/>
              <a:cs typeface="Cavolini" panose="03000502040302020204" pitchFamily="66" charset="0"/>
              <a:sym typeface="Caladea"/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719D8A0-7E80-3C87-45A2-C0D09891C34D}"/>
              </a:ext>
            </a:extLst>
          </p:cNvPr>
          <p:cNvCxnSpPr>
            <a:cxnSpLocks/>
            <a:stCxn id="9" idx="2"/>
            <a:endCxn id="10" idx="0"/>
          </p:cNvCxnSpPr>
          <p:nvPr/>
        </p:nvCxnSpPr>
        <p:spPr>
          <a:xfrm>
            <a:off x="5069900" y="4198674"/>
            <a:ext cx="0" cy="3004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09E3F3B5-B73E-1EB6-5FC0-21331C6F19C0}"/>
              </a:ext>
            </a:extLst>
          </p:cNvPr>
          <p:cNvCxnSpPr>
            <a:cxnSpLocks/>
            <a:stCxn id="10" idx="2"/>
            <a:endCxn id="11" idx="0"/>
          </p:cNvCxnSpPr>
          <p:nvPr/>
        </p:nvCxnSpPr>
        <p:spPr>
          <a:xfrm>
            <a:off x="5069900" y="4914565"/>
            <a:ext cx="0" cy="3856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D35660D4-CED2-5573-FB12-94BA68222DDB}"/>
              </a:ext>
            </a:extLst>
          </p:cNvPr>
          <p:cNvCxnSpPr>
            <a:cxnSpLocks/>
            <a:stCxn id="11" idx="2"/>
            <a:endCxn id="12" idx="0"/>
          </p:cNvCxnSpPr>
          <p:nvPr/>
        </p:nvCxnSpPr>
        <p:spPr>
          <a:xfrm>
            <a:off x="5069900" y="5715655"/>
            <a:ext cx="0" cy="27175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554F8C84-56E9-E135-AA8B-827753177DCF}"/>
              </a:ext>
            </a:extLst>
          </p:cNvPr>
          <p:cNvCxnSpPr>
            <a:cxnSpLocks/>
            <a:stCxn id="12" idx="2"/>
            <a:endCxn id="13" idx="0"/>
          </p:cNvCxnSpPr>
          <p:nvPr/>
        </p:nvCxnSpPr>
        <p:spPr>
          <a:xfrm>
            <a:off x="5069900" y="6402878"/>
            <a:ext cx="1" cy="2077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3" name="Google Shape;681;p26">
            <a:extLst>
              <a:ext uri="{FF2B5EF4-FFF2-40B4-BE49-F238E27FC236}">
                <a16:creationId xmlns:a16="http://schemas.microsoft.com/office/drawing/2014/main" id="{D047339E-DF18-0B28-2C2E-20CC9529B393}"/>
              </a:ext>
            </a:extLst>
          </p:cNvPr>
          <p:cNvSpPr txBox="1"/>
          <p:nvPr/>
        </p:nvSpPr>
        <p:spPr>
          <a:xfrm>
            <a:off x="3175371" y="1060793"/>
            <a:ext cx="3789057" cy="877133"/>
          </a:xfrm>
          <a:prstGeom prst="rect">
            <a:avLst/>
          </a:prstGeom>
          <a:noFill/>
          <a:ln w="19050" cap="flat" cmpd="sng">
            <a:solidFill>
              <a:srgbClr val="FB740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500" b="1" dirty="0">
              <a:latin typeface="Caladea" panose="020B0600000101010101"/>
              <a:ea typeface="Caladea" panose="020B0600000101010101"/>
              <a:cs typeface="Cavolini" panose="03000502040302020204" pitchFamily="66" charset="0"/>
              <a:sym typeface="Calade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 dirty="0">
                <a:latin typeface="Caladea" panose="020B0600000101010101"/>
                <a:ea typeface="Caladea" panose="020B0600000101010101"/>
                <a:cs typeface="Cavolini" panose="03000502040302020204" pitchFamily="66" charset="0"/>
                <a:sym typeface="Caladea"/>
              </a:rPr>
              <a:t>	Image Processing Part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500" b="1" dirty="0">
              <a:latin typeface="Caladea" panose="020B0600000101010101"/>
              <a:ea typeface="Caladea" panose="020B0600000101010101"/>
              <a:cs typeface="Cavolini" panose="03000502040302020204" pitchFamily="66" charset="0"/>
              <a:sym typeface="Caladea"/>
            </a:endParaRPr>
          </a:p>
        </p:txBody>
      </p: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FB951773-C332-E574-D646-F988204356CF}"/>
              </a:ext>
            </a:extLst>
          </p:cNvPr>
          <p:cNvCxnSpPr>
            <a:cxnSpLocks/>
            <a:stCxn id="123" idx="2"/>
            <a:endCxn id="8" idx="0"/>
          </p:cNvCxnSpPr>
          <p:nvPr/>
        </p:nvCxnSpPr>
        <p:spPr>
          <a:xfrm>
            <a:off x="5069900" y="1937926"/>
            <a:ext cx="0" cy="106115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3F0D8420-BC58-AAD9-DE10-EAEA1A588F0E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>
            <a:off x="5069900" y="3414548"/>
            <a:ext cx="0" cy="36865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38565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71697D-9580-B24A-F1FC-3CF451DEE1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954F7FB-5E84-9754-F8D8-5A93A053C8E5}"/>
              </a:ext>
            </a:extLst>
          </p:cNvPr>
          <p:cNvSpPr txBox="1"/>
          <p:nvPr/>
        </p:nvSpPr>
        <p:spPr>
          <a:xfrm>
            <a:off x="306140" y="159153"/>
            <a:ext cx="8327848" cy="713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000" b="0" i="0" u="none" strike="noStrike" dirty="0" err="1">
                <a:solidFill>
                  <a:srgbClr val="000000"/>
                </a:solidFill>
                <a:effectLst/>
                <a:latin typeface="Caladea"/>
              </a:rPr>
              <a:t>NONAi</a:t>
            </a:r>
            <a:r>
              <a:rPr lang="en-US" sz="3000" b="0" i="0" u="none" strike="noStrike" dirty="0">
                <a:solidFill>
                  <a:srgbClr val="000000"/>
                </a:solidFill>
                <a:effectLst/>
                <a:latin typeface="Caladea"/>
              </a:rPr>
              <a:t> Methods  </a:t>
            </a:r>
            <a:r>
              <a:rPr lang="en-US" sz="1500" b="1" i="0" u="none" strike="noStrike" dirty="0">
                <a:solidFill>
                  <a:srgbClr val="FF0000"/>
                </a:solidFill>
                <a:effectLst/>
                <a:latin typeface="Caladea"/>
              </a:rPr>
              <a:t>R</a:t>
            </a:r>
            <a:r>
              <a:rPr lang="en-US" sz="1500" b="1" i="0" u="none" strike="noStrike" dirty="0">
                <a:solidFill>
                  <a:srgbClr val="00FF00"/>
                </a:solidFill>
                <a:effectLst/>
                <a:latin typeface="Caladea"/>
              </a:rPr>
              <a:t>G</a:t>
            </a:r>
            <a:r>
              <a:rPr lang="en-US" sz="1500" b="1" i="0" u="none" strike="noStrike" dirty="0">
                <a:solidFill>
                  <a:srgbClr val="0000FF"/>
                </a:solidFill>
                <a:effectLst/>
                <a:latin typeface="Caladea"/>
              </a:rPr>
              <a:t>B</a:t>
            </a:r>
            <a:r>
              <a:rPr lang="en-US" sz="1500" b="1" i="0" u="none" strike="noStrike" dirty="0">
                <a:solidFill>
                  <a:srgbClr val="000000"/>
                </a:solidFill>
                <a:effectLst/>
                <a:latin typeface="Caladea"/>
              </a:rPr>
              <a:t> Dataset</a:t>
            </a:r>
            <a:endParaRPr lang="ko-KR" altLang="en-US" sz="3000" dirty="0">
              <a:latin typeface="Caladea"/>
              <a:ea typeface="HY견고딕" pitchFamily="18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D476398-AE04-8425-0422-AA0A0139F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97EC8-03FB-421D-BA76-5865596B8B77}" type="slidenum">
              <a:rPr lang="ko-KR" altLang="en-US" smtClean="0"/>
              <a:pPr/>
              <a:t>1</a:t>
            </a:fld>
            <a:endParaRPr lang="ko-KR" altLang="en-US"/>
          </a:p>
        </p:txBody>
      </p:sp>
      <p:sp>
        <p:nvSpPr>
          <p:cNvPr id="2" name="Google Shape;681;p26">
            <a:extLst>
              <a:ext uri="{FF2B5EF4-FFF2-40B4-BE49-F238E27FC236}">
                <a16:creationId xmlns:a16="http://schemas.microsoft.com/office/drawing/2014/main" id="{02BF281E-CAFC-223D-A083-7409D58B20F9}"/>
              </a:ext>
            </a:extLst>
          </p:cNvPr>
          <p:cNvSpPr txBox="1"/>
          <p:nvPr/>
        </p:nvSpPr>
        <p:spPr>
          <a:xfrm>
            <a:off x="1314252" y="1116335"/>
            <a:ext cx="8327848" cy="4632007"/>
          </a:xfrm>
          <a:prstGeom prst="rect">
            <a:avLst/>
          </a:prstGeom>
          <a:noFill/>
          <a:ln w="19050" cap="flat" cmpd="sng">
            <a:solidFill>
              <a:schemeClr val="accent1">
                <a:lumMod val="60000"/>
                <a:lumOff val="4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 dirty="0">
                <a:latin typeface="Caladea" panose="020B0600000101010101"/>
                <a:ea typeface="Caladea" panose="020B0600000101010101"/>
                <a:cs typeface="Cavolini" panose="03000502040302020204" pitchFamily="66" charset="0"/>
                <a:sym typeface="Caladea"/>
              </a:rPr>
              <a:t>Heart Rate Estimation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 dirty="0">
                <a:latin typeface="Caladea" panose="020B0600000101010101"/>
                <a:ea typeface="Caladea" panose="020B0600000101010101"/>
                <a:cs typeface="Cavolini" panose="03000502040302020204" pitchFamily="66" charset="0"/>
                <a:sym typeface="Caladea"/>
              </a:rPr>
              <a:t>Study - 1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Caladea" panose="020B0600000101010101"/>
              <a:ea typeface="Caladea" panose="020B0600000101010101"/>
              <a:cs typeface="Cavolini" panose="03000502040302020204" pitchFamily="66" charset="0"/>
              <a:sym typeface="Calade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 dirty="0">
                <a:solidFill>
                  <a:schemeClr val="dk1"/>
                </a:solidFill>
                <a:latin typeface="Caladea" panose="020B0600000101010101"/>
                <a:ea typeface="Caladea" panose="020B0600000101010101"/>
                <a:cs typeface="Cavolini" panose="03000502040302020204" pitchFamily="66" charset="0"/>
                <a:sym typeface="Caladea"/>
              </a:rPr>
              <a:t>Algorithm: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latin typeface="Caladea" panose="020B0600000101010101"/>
                <a:cs typeface="Cavolini" panose="03000502040302020204" pitchFamily="66" charset="0"/>
              </a:rPr>
              <a:t>ICA + FFT</a:t>
            </a:r>
            <a:endParaRPr lang="en-US" sz="1500" dirty="0">
              <a:solidFill>
                <a:schemeClr val="dk1"/>
              </a:solidFill>
              <a:latin typeface="Caladea" panose="020B0600000101010101"/>
              <a:ea typeface="Caladea" panose="020B0600000101010101"/>
              <a:cs typeface="Cavolini" panose="03000502040302020204" pitchFamily="66" charset="0"/>
              <a:sym typeface="Calade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Caladea" panose="020B0600000101010101"/>
              <a:ea typeface="Caladea" panose="020B0600000101010101"/>
              <a:cs typeface="Cavolini" panose="03000502040302020204" pitchFamily="66" charset="0"/>
              <a:sym typeface="Calade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 dirty="0">
                <a:solidFill>
                  <a:schemeClr val="dk1"/>
                </a:solidFill>
                <a:latin typeface="Caladea" panose="020B0600000101010101"/>
                <a:ea typeface="Caladea" panose="020B0600000101010101"/>
                <a:cs typeface="Cavolini" panose="03000502040302020204" pitchFamily="66" charset="0"/>
                <a:sym typeface="Caladea"/>
              </a:rPr>
              <a:t>Paper: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latin typeface="Caladea" panose="020B0600000101010101"/>
                <a:cs typeface="Cavolini" panose="03000502040302020204" pitchFamily="66" charset="0"/>
              </a:rPr>
              <a:t>Non-contact, automated cardiac pulse measurements using video imaging and blind source separation.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>
              <a:solidFill>
                <a:schemeClr val="dk1"/>
              </a:solidFill>
              <a:latin typeface="Caladea" panose="020B0600000101010101"/>
              <a:ea typeface="Caladea" panose="020B0600000101010101"/>
              <a:cs typeface="Cavolini" panose="03000502040302020204" pitchFamily="66" charset="0"/>
              <a:sym typeface="Calade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dk1"/>
                </a:solidFill>
                <a:latin typeface="Caladea" panose="020B0600000101010101"/>
                <a:ea typeface="Caladea" panose="020B0600000101010101"/>
                <a:cs typeface="Cavolini" panose="03000502040302020204" pitchFamily="66" charset="0"/>
                <a:sym typeface="Caladea"/>
              </a:rPr>
              <a:t>Dataset: Custom Dataset</a:t>
            </a:r>
            <a:br>
              <a:rPr lang="en-US" sz="1400" dirty="0">
                <a:solidFill>
                  <a:schemeClr val="dk1"/>
                </a:solidFill>
                <a:latin typeface="Caladea" panose="020B0600000101010101"/>
                <a:ea typeface="Caladea" panose="020B0600000101010101"/>
                <a:cs typeface="Cavolini" panose="03000502040302020204" pitchFamily="66" charset="0"/>
                <a:sym typeface="Caladea"/>
              </a:rPr>
            </a:br>
            <a:r>
              <a:rPr lang="en-US" sz="1400" dirty="0">
                <a:solidFill>
                  <a:schemeClr val="dk1"/>
                </a:solidFill>
                <a:latin typeface="Caladea" panose="020B0600000101010101"/>
                <a:ea typeface="Caladea" panose="020B0600000101010101"/>
                <a:cs typeface="Cavolini" panose="03000502040302020204" pitchFamily="66" charset="0"/>
                <a:sym typeface="Caladea"/>
              </a:rPr>
              <a:t>FPS 15, 12 Subjects, 1 min Duration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>
              <a:solidFill>
                <a:schemeClr val="dk1"/>
              </a:solidFill>
              <a:latin typeface="Caladea" panose="020B0600000101010101"/>
              <a:ea typeface="Caladea" panose="020B0600000101010101"/>
              <a:cs typeface="Cavolini" panose="03000502040302020204" pitchFamily="66" charset="0"/>
              <a:sym typeface="Calade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chemeClr val="dk1"/>
                </a:solidFill>
                <a:latin typeface="Caladea" panose="020B0600000101010101"/>
                <a:ea typeface="Caladea" panose="020B0600000101010101"/>
                <a:cs typeface="Cavolini" panose="03000502040302020204" pitchFamily="66" charset="0"/>
                <a:sym typeface="Caladea"/>
              </a:rPr>
              <a:t>Before ICA: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chemeClr val="dk1"/>
                </a:solidFill>
                <a:latin typeface="Caladea" panose="020B0600000101010101"/>
                <a:ea typeface="Caladea" panose="020B0600000101010101"/>
                <a:cs typeface="Cavolini" panose="03000502040302020204" pitchFamily="66" charset="0"/>
                <a:sym typeface="Caladea"/>
              </a:rPr>
              <a:t>RMSE: 6.00 bpm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chemeClr val="dk1"/>
                </a:solidFill>
                <a:latin typeface="Caladea" panose="020B0600000101010101"/>
                <a:ea typeface="Caladea" panose="020B0600000101010101"/>
                <a:cs typeface="Cavolini" panose="03000502040302020204" pitchFamily="66" charset="0"/>
                <a:sym typeface="Caladea"/>
              </a:rPr>
              <a:t>After ICA:</a:t>
            </a:r>
            <a:endParaRPr sz="1500" dirty="0">
              <a:solidFill>
                <a:schemeClr val="dk1"/>
              </a:solidFill>
              <a:latin typeface="Caladea" panose="020B0600000101010101"/>
              <a:ea typeface="Caladea" panose="020B0600000101010101"/>
              <a:cs typeface="Cavolini" panose="03000502040302020204" pitchFamily="66" charset="0"/>
              <a:sym typeface="Calade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chemeClr val="dk1"/>
                </a:solidFill>
                <a:latin typeface="Caladea" panose="020B0600000101010101"/>
                <a:ea typeface="Caladea" panose="020B0600000101010101"/>
                <a:cs typeface="Cavolini" panose="03000502040302020204" pitchFamily="66" charset="0"/>
                <a:sym typeface="Caladea"/>
              </a:rPr>
              <a:t>RMSE: 2.29 bpm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Caladea" panose="020B0600000101010101"/>
              <a:ea typeface="Caladea" panose="020B0600000101010101"/>
              <a:cs typeface="Cavolini" panose="03000502040302020204" pitchFamily="66" charset="0"/>
              <a:sym typeface="Calade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 dirty="0">
                <a:solidFill>
                  <a:schemeClr val="dk1"/>
                </a:solidFill>
                <a:latin typeface="Caladea" panose="020B0600000101010101"/>
                <a:ea typeface="Caladea" panose="020B0600000101010101"/>
                <a:cs typeface="Cavolini" panose="03000502040302020204" pitchFamily="66" charset="0"/>
                <a:sym typeface="Caladea"/>
              </a:rPr>
              <a:t>Citation: </a:t>
            </a:r>
            <a:endParaRPr sz="900" dirty="0">
              <a:solidFill>
                <a:schemeClr val="dk1"/>
              </a:solidFill>
              <a:latin typeface="Caladea" panose="020B0600000101010101"/>
              <a:ea typeface="Caladea" panose="020B0600000101010101"/>
              <a:cs typeface="Caladea" panose="020B0600000101010101"/>
              <a:sym typeface="Calade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 b="0" i="1" dirty="0">
                <a:solidFill>
                  <a:srgbClr val="212121"/>
                </a:solidFill>
                <a:effectLst/>
                <a:latin typeface="Caladea" panose="020B0600000101010101"/>
              </a:rPr>
              <a:t>Poh MZ, McDuff DJ, Picard RW. Non-contact, automated cardiac pulse measurements using video imaging and blind source separation. </a:t>
            </a:r>
            <a:r>
              <a:rPr lang="en-US" sz="1000" b="0" i="1" dirty="0" err="1">
                <a:solidFill>
                  <a:srgbClr val="212121"/>
                </a:solidFill>
                <a:effectLst/>
                <a:latin typeface="Caladea" panose="020B0600000101010101"/>
              </a:rPr>
              <a:t>Opt</a:t>
            </a:r>
            <a:r>
              <a:rPr lang="en-US" sz="1000" b="0" i="1" dirty="0">
                <a:solidFill>
                  <a:srgbClr val="212121"/>
                </a:solidFill>
                <a:effectLst/>
                <a:latin typeface="Caladea" panose="020B0600000101010101"/>
              </a:rPr>
              <a:t> Express. 2010 May 10;18(10):10762-74. </a:t>
            </a:r>
            <a:r>
              <a:rPr lang="en-US" sz="1000" b="0" i="1" dirty="0" err="1">
                <a:solidFill>
                  <a:srgbClr val="212121"/>
                </a:solidFill>
                <a:effectLst/>
                <a:latin typeface="Caladea" panose="020B0600000101010101"/>
              </a:rPr>
              <a:t>doi</a:t>
            </a:r>
            <a:r>
              <a:rPr lang="en-US" sz="1000" b="0" i="1" dirty="0">
                <a:solidFill>
                  <a:srgbClr val="212121"/>
                </a:solidFill>
                <a:effectLst/>
                <a:latin typeface="Caladea" panose="020B0600000101010101"/>
              </a:rPr>
              <a:t>: 10.1364/OE.18.010762. PMID: 20588929.</a:t>
            </a:r>
            <a:endParaRPr sz="1000" i="1" dirty="0">
              <a:solidFill>
                <a:schemeClr val="dk1"/>
              </a:solidFill>
              <a:latin typeface="Caladea" panose="020B0600000101010101"/>
              <a:ea typeface="Caladea" panose="020B0600000101010101"/>
              <a:cs typeface="Caladea" panose="020B0600000101010101"/>
              <a:sym typeface="Caladea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945CC2-28F9-4A66-91B1-DC51417A13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917" y="-107801"/>
            <a:ext cx="1571625" cy="747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0459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8AF637-0F70-1965-2087-40FD3E56B7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82;p26">
            <a:extLst>
              <a:ext uri="{FF2B5EF4-FFF2-40B4-BE49-F238E27FC236}">
                <a16:creationId xmlns:a16="http://schemas.microsoft.com/office/drawing/2014/main" id="{CD9A7EBA-EEFF-15E0-884A-9D4A798501E5}"/>
              </a:ext>
            </a:extLst>
          </p:cNvPr>
          <p:cNvSpPr txBox="1"/>
          <p:nvPr/>
        </p:nvSpPr>
        <p:spPr>
          <a:xfrm>
            <a:off x="420405" y="1521951"/>
            <a:ext cx="9390790" cy="2339072"/>
          </a:xfrm>
          <a:prstGeom prst="rect">
            <a:avLst/>
          </a:prstGeom>
          <a:noFill/>
          <a:ln w="19050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dk1"/>
                </a:solidFill>
                <a:latin typeface="Caladea" panose="020B0600000101010101" charset="0"/>
                <a:ea typeface="Caladea"/>
                <a:cs typeface="Caladea"/>
                <a:sym typeface="Caladea"/>
              </a:rPr>
              <a:t>Effect Of Detrending in AMPD: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Caladea" panose="020B0600000101010101" charset="0"/>
                <a:ea typeface="Caladea"/>
                <a:cs typeface="Caladea"/>
                <a:sym typeface="Caladea"/>
              </a:rPr>
              <a:t>Detrending removes slow, low-frequency trends from a signal, typically a linear drift or baseline wander.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>
              <a:solidFill>
                <a:schemeClr val="dk1"/>
              </a:solidFill>
              <a:latin typeface="Caladea" panose="020B0600000101010101" charset="0"/>
              <a:ea typeface="Caladea"/>
              <a:cs typeface="Caladea"/>
              <a:sym typeface="Calade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Caladea" panose="020B0600000101010101" charset="0"/>
                <a:ea typeface="Caladea"/>
                <a:cs typeface="Caladea"/>
                <a:sym typeface="Caladea"/>
              </a:rPr>
              <a:t>It does NOT remove peaks or oscillations, it preserves the shape and timing of fast changes (like heartbeats),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Caladea" panose="020B0600000101010101" charset="0"/>
                <a:ea typeface="Caladea"/>
                <a:cs typeface="Caladea"/>
                <a:sym typeface="Caladea"/>
              </a:rPr>
              <a:t>but “flattens out” the slow movement of the signal.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>
              <a:solidFill>
                <a:schemeClr val="dk1"/>
              </a:solidFill>
              <a:latin typeface="Caladea" panose="020B0600000101010101" charset="0"/>
              <a:ea typeface="Caladea"/>
              <a:cs typeface="Caladea"/>
              <a:sym typeface="Calade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Caladea" panose="020B0600000101010101" charset="0"/>
                <a:ea typeface="Caladea"/>
                <a:cs typeface="Caladea"/>
                <a:sym typeface="Caladea"/>
              </a:rPr>
              <a:t> 	Mathematically: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i="1" dirty="0">
                <a:solidFill>
                  <a:schemeClr val="dk1"/>
                </a:solidFill>
                <a:latin typeface="Caladea" panose="020B0600000101010101" charset="0"/>
                <a:ea typeface="Caladea"/>
                <a:cs typeface="Caladea"/>
                <a:sym typeface="Caladea"/>
              </a:rPr>
              <a:t>		X ′ =X−best linear fit(X)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i="1" dirty="0">
                <a:solidFill>
                  <a:schemeClr val="dk1"/>
                </a:solidFill>
                <a:latin typeface="Caladea" panose="020B0600000101010101" charset="0"/>
                <a:ea typeface="Caladea"/>
                <a:cs typeface="Caladea"/>
                <a:sym typeface="Caladea"/>
              </a:rPr>
              <a:t>		Line for best linear fit, 𝑦 = 𝑎⋅𝑛 + 𝑏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2B5DE3-D3F1-B51B-6B47-117A5DFE0CC4}"/>
              </a:ext>
            </a:extLst>
          </p:cNvPr>
          <p:cNvSpPr txBox="1"/>
          <p:nvPr/>
        </p:nvSpPr>
        <p:spPr>
          <a:xfrm>
            <a:off x="306140" y="159153"/>
            <a:ext cx="8327848" cy="713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000" b="0" i="0" u="none" strike="noStrike" dirty="0">
                <a:solidFill>
                  <a:srgbClr val="000000"/>
                </a:solidFill>
                <a:effectLst/>
                <a:latin typeface="Caladea"/>
              </a:rPr>
              <a:t>Algorithm AMPD: Deep Dive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9F2B4C6-2F9E-9598-F623-409745FCE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63602" y="7008171"/>
            <a:ext cx="2495127" cy="402567"/>
          </a:xfrm>
        </p:spPr>
        <p:txBody>
          <a:bodyPr/>
          <a:lstStyle/>
          <a:p>
            <a:fld id="{1B597EC8-03FB-421D-BA76-5865596B8B77}" type="slidenum">
              <a:rPr lang="ko-KR" altLang="en-US" smtClean="0"/>
              <a:pPr/>
              <a:t>19</a:t>
            </a:fld>
            <a:endParaRPr lang="ko-KR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00F3BB7-5A0B-AACD-CDFA-49B90C512B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917" y="-107801"/>
            <a:ext cx="1571625" cy="74771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1F2CA5E-D84A-D1D5-CBD1-89FBB3BAEE0F}"/>
              </a:ext>
            </a:extLst>
          </p:cNvPr>
          <p:cNvSpPr txBox="1"/>
          <p:nvPr/>
        </p:nvSpPr>
        <p:spPr>
          <a:xfrm>
            <a:off x="165060" y="1121841"/>
            <a:ext cx="791794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aladea" panose="020B0600000101010101" charset="0"/>
              </a:rPr>
              <a:t>Step 1:  Detrending </a:t>
            </a:r>
          </a:p>
        </p:txBody>
      </p:sp>
      <p:pic>
        <p:nvPicPr>
          <p:cNvPr id="21" name="Google Shape;1046;p62" title="CodeCogsEqn (2).png">
            <a:extLst>
              <a:ext uri="{FF2B5EF4-FFF2-40B4-BE49-F238E27FC236}">
                <a16:creationId xmlns:a16="http://schemas.microsoft.com/office/drawing/2014/main" id="{A888557A-01E1-A219-06D1-59FD820B1929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48019" y="4294379"/>
            <a:ext cx="2156775" cy="448683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</p:pic>
      <p:pic>
        <p:nvPicPr>
          <p:cNvPr id="22" name="Google Shape;1047;p62" title="CodeCogsEqn (3).png">
            <a:extLst>
              <a:ext uri="{FF2B5EF4-FFF2-40B4-BE49-F238E27FC236}">
                <a16:creationId xmlns:a16="http://schemas.microsoft.com/office/drawing/2014/main" id="{BF2305B8-DD6C-B300-45AE-E8EF3AB6BE38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46700" y="4294379"/>
            <a:ext cx="1931569" cy="448683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</p:pic>
      <p:sp>
        <p:nvSpPr>
          <p:cNvPr id="23" name="Google Shape;682;p26">
            <a:extLst>
              <a:ext uri="{FF2B5EF4-FFF2-40B4-BE49-F238E27FC236}">
                <a16:creationId xmlns:a16="http://schemas.microsoft.com/office/drawing/2014/main" id="{A968922C-0E4A-5032-DC34-6941F081BE20}"/>
              </a:ext>
            </a:extLst>
          </p:cNvPr>
          <p:cNvSpPr txBox="1"/>
          <p:nvPr/>
        </p:nvSpPr>
        <p:spPr>
          <a:xfrm>
            <a:off x="4150452" y="5021146"/>
            <a:ext cx="1884855" cy="553968"/>
          </a:xfrm>
          <a:prstGeom prst="rect">
            <a:avLst/>
          </a:prstGeom>
          <a:noFill/>
          <a:ln w="19050" cap="flat" cmpd="sng">
            <a:solidFill>
              <a:schemeClr val="accent6">
                <a:lumMod val="60000"/>
                <a:lumOff val="4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Caladea"/>
                <a:cs typeface="Caladea"/>
                <a:sym typeface="Caladea"/>
              </a:rPr>
              <a:t>scipy.signal.detrend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Caladea"/>
                <a:cs typeface="Caladea"/>
                <a:sym typeface="Caladea"/>
              </a:rPr>
              <a:t>numpy.polyfit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BBC67D2-D2D2-F5F7-9FBC-C51D2DEC11C1}"/>
              </a:ext>
            </a:extLst>
          </p:cNvPr>
          <p:cNvCxnSpPr>
            <a:stCxn id="21" idx="2"/>
            <a:endCxn id="23" idx="0"/>
          </p:cNvCxnSpPr>
          <p:nvPr/>
        </p:nvCxnSpPr>
        <p:spPr>
          <a:xfrm>
            <a:off x="3826407" y="4743062"/>
            <a:ext cx="1266473" cy="27808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45DBDB2-71FF-FC68-3B25-1A7ABE1F17CD}"/>
              </a:ext>
            </a:extLst>
          </p:cNvPr>
          <p:cNvCxnSpPr/>
          <p:nvPr/>
        </p:nvCxnSpPr>
        <p:spPr>
          <a:xfrm flipH="1">
            <a:off x="5092879" y="4743062"/>
            <a:ext cx="1219605" cy="2780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59559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82824D-8747-4742-2669-9452619E40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B3A5431-6396-692C-E6F9-4DC18B29F0FA}"/>
              </a:ext>
            </a:extLst>
          </p:cNvPr>
          <p:cNvSpPr txBox="1"/>
          <p:nvPr/>
        </p:nvSpPr>
        <p:spPr>
          <a:xfrm>
            <a:off x="306140" y="159153"/>
            <a:ext cx="8327848" cy="713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000" b="0" i="0" u="none" strike="noStrike" dirty="0">
                <a:solidFill>
                  <a:srgbClr val="000000"/>
                </a:solidFill>
                <a:effectLst/>
                <a:latin typeface="Caladea"/>
              </a:rPr>
              <a:t>Algorithm AMPD: Deep Dive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554E9E2-2913-95B1-6A9A-2BED2051F9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63602" y="7008171"/>
            <a:ext cx="2495127" cy="402567"/>
          </a:xfrm>
        </p:spPr>
        <p:txBody>
          <a:bodyPr/>
          <a:lstStyle/>
          <a:p>
            <a:fld id="{1B597EC8-03FB-421D-BA76-5865596B8B77}" type="slidenum">
              <a:rPr lang="ko-KR" altLang="en-US" smtClean="0"/>
              <a:pPr/>
              <a:t>20</a:t>
            </a:fld>
            <a:endParaRPr lang="ko-KR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CB1E572-5371-693C-E74A-BAAC1028AA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917" y="-107801"/>
            <a:ext cx="1571625" cy="747713"/>
          </a:xfrm>
          <a:prstGeom prst="rect">
            <a:avLst/>
          </a:prstGeom>
        </p:spPr>
      </p:pic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9DEEB80-C460-A27D-586E-92608ACA9BD7}"/>
              </a:ext>
            </a:extLst>
          </p:cNvPr>
          <p:cNvCxnSpPr>
            <a:cxnSpLocks/>
          </p:cNvCxnSpPr>
          <p:nvPr/>
        </p:nvCxnSpPr>
        <p:spPr>
          <a:xfrm>
            <a:off x="5069900" y="6402878"/>
            <a:ext cx="1" cy="20773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Google Shape;681;p26">
            <a:extLst>
              <a:ext uri="{FF2B5EF4-FFF2-40B4-BE49-F238E27FC236}">
                <a16:creationId xmlns:a16="http://schemas.microsoft.com/office/drawing/2014/main" id="{C0B11A24-20B4-C027-5CE7-057E3DF4E950}"/>
              </a:ext>
            </a:extLst>
          </p:cNvPr>
          <p:cNvSpPr txBox="1"/>
          <p:nvPr/>
        </p:nvSpPr>
        <p:spPr>
          <a:xfrm>
            <a:off x="810196" y="1789664"/>
            <a:ext cx="3789057" cy="2492960"/>
          </a:xfrm>
          <a:prstGeom prst="rect">
            <a:avLst/>
          </a:prstGeom>
          <a:noFill/>
          <a:ln w="19050" cap="flat" cmpd="sng">
            <a:solidFill>
              <a:srgbClr val="FB740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 dirty="0">
                <a:latin typeface="Caladea" panose="020B0600000101010101"/>
                <a:ea typeface="Caladea" panose="020B0600000101010101"/>
                <a:cs typeface="Cavolini" panose="03000502040302020204" pitchFamily="66" charset="0"/>
                <a:sym typeface="Caladea"/>
              </a:rPr>
              <a:t>Assume a short signal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500" b="1" dirty="0">
              <a:latin typeface="Caladea" panose="020B0600000101010101"/>
              <a:ea typeface="Caladea" panose="020B0600000101010101"/>
              <a:cs typeface="Cavolini" panose="03000502040302020204" pitchFamily="66" charset="0"/>
              <a:sym typeface="Calade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dirty="0">
                <a:latin typeface="Caladea" panose="020B0600000101010101"/>
                <a:ea typeface="Caladea" panose="020B0600000101010101"/>
                <a:cs typeface="Cavolini" panose="03000502040302020204" pitchFamily="66" charset="0"/>
                <a:sym typeface="Caladea"/>
              </a:rPr>
              <a:t>x = [0, 1, 0.2, 2, 0.1, 1.1, 0, 1.5, 0.3, 1.1, 0]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500" b="1" dirty="0">
              <a:latin typeface="Caladea" panose="020B0600000101010101"/>
              <a:ea typeface="Caladea" panose="020B0600000101010101"/>
              <a:cs typeface="Cavolini" panose="03000502040302020204" pitchFamily="66" charset="0"/>
              <a:sym typeface="Calade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dirty="0">
                <a:latin typeface="Caladea" panose="020B0600000101010101"/>
                <a:ea typeface="Caladea" panose="020B0600000101010101"/>
                <a:cs typeface="Cavolini" panose="03000502040302020204" pitchFamily="66" charset="0"/>
                <a:sym typeface="Caladea"/>
              </a:rPr>
              <a:t>Length 𝑁=11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500" b="1" i="1" dirty="0">
              <a:latin typeface="Caladea" panose="020B0600000101010101"/>
              <a:ea typeface="Caladea" panose="020B0600000101010101"/>
              <a:cs typeface="Cavolini" panose="03000502040302020204" pitchFamily="66" charset="0"/>
              <a:sym typeface="Calade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1" dirty="0">
                <a:latin typeface="Caladea" panose="020B0600000101010101"/>
                <a:ea typeface="Caladea" panose="020B0600000101010101"/>
                <a:cs typeface="Cavolini" panose="03000502040302020204" pitchFamily="66" charset="0"/>
                <a:sym typeface="Caladea"/>
              </a:rPr>
              <a:t>a: -0.003636363636363608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500" b="1" i="1" dirty="0">
              <a:latin typeface="Caladea" panose="020B0600000101010101"/>
              <a:ea typeface="Caladea" panose="020B0600000101010101"/>
              <a:cs typeface="Cavolini" panose="03000502040302020204" pitchFamily="66" charset="0"/>
              <a:sym typeface="Calade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1" dirty="0">
                <a:latin typeface="Caladea" panose="020B0600000101010101"/>
                <a:ea typeface="Caladea" panose="020B0600000101010101"/>
                <a:cs typeface="Cavolini" panose="03000502040302020204" pitchFamily="66" charset="0"/>
                <a:sym typeface="Caladea"/>
              </a:rPr>
              <a:t> b: 0.6818181818181818</a:t>
            </a:r>
            <a:endParaRPr lang="en" sz="1500" b="1" i="1" dirty="0">
              <a:latin typeface="Caladea" panose="020B0600000101010101"/>
              <a:ea typeface="Caladea" panose="020B0600000101010101"/>
              <a:cs typeface="Cavolini" panose="03000502040302020204" pitchFamily="66" charset="0"/>
              <a:sym typeface="Calade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500" b="1" dirty="0">
              <a:latin typeface="Caladea" panose="020B0600000101010101"/>
              <a:ea typeface="Caladea" panose="020B0600000101010101"/>
              <a:cs typeface="Cavolini" panose="03000502040302020204" pitchFamily="66" charset="0"/>
              <a:sym typeface="Calad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9DC422F-B8FF-29AF-D070-4F9CC7879555}"/>
              </a:ext>
            </a:extLst>
          </p:cNvPr>
          <p:cNvSpPr txBox="1"/>
          <p:nvPr/>
        </p:nvSpPr>
        <p:spPr>
          <a:xfrm>
            <a:off x="165060" y="1121841"/>
            <a:ext cx="791794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aladea" panose="020B0600000101010101" charset="0"/>
              </a:rPr>
              <a:t>Step 1:  Detrending </a:t>
            </a:r>
          </a:p>
        </p:txBody>
      </p:sp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2AC95320-2CAE-1A7C-C149-127B2E889A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8312928"/>
              </p:ext>
            </p:extLst>
          </p:nvPr>
        </p:nvGraphicFramePr>
        <p:xfrm>
          <a:off x="4107770" y="2803631"/>
          <a:ext cx="6192687" cy="4204540"/>
        </p:xfrm>
        <a:graphic>
          <a:graphicData uri="http://schemas.openxmlformats.org/drawingml/2006/table">
            <a:tbl>
              <a:tblPr>
                <a:tableStyleId>{93296810-A885-4BE3-A3E7-6D5BEEA58F35}</a:tableStyleId>
              </a:tblPr>
              <a:tblGrid>
                <a:gridCol w="1197481">
                  <a:extLst>
                    <a:ext uri="{9D8B030D-6E8A-4147-A177-3AD203B41FA5}">
                      <a16:colId xmlns:a16="http://schemas.microsoft.com/office/drawing/2014/main" val="1397666308"/>
                    </a:ext>
                  </a:extLst>
                </a:gridCol>
                <a:gridCol w="1197481">
                  <a:extLst>
                    <a:ext uri="{9D8B030D-6E8A-4147-A177-3AD203B41FA5}">
                      <a16:colId xmlns:a16="http://schemas.microsoft.com/office/drawing/2014/main" val="3592713189"/>
                    </a:ext>
                  </a:extLst>
                </a:gridCol>
                <a:gridCol w="1197481">
                  <a:extLst>
                    <a:ext uri="{9D8B030D-6E8A-4147-A177-3AD203B41FA5}">
                      <a16:colId xmlns:a16="http://schemas.microsoft.com/office/drawing/2014/main" val="3316600835"/>
                    </a:ext>
                  </a:extLst>
                </a:gridCol>
                <a:gridCol w="1197481">
                  <a:extLst>
                    <a:ext uri="{9D8B030D-6E8A-4147-A177-3AD203B41FA5}">
                      <a16:colId xmlns:a16="http://schemas.microsoft.com/office/drawing/2014/main" val="445363768"/>
                    </a:ext>
                  </a:extLst>
                </a:gridCol>
                <a:gridCol w="1402763">
                  <a:extLst>
                    <a:ext uri="{9D8B030D-6E8A-4147-A177-3AD203B41FA5}">
                      <a16:colId xmlns:a16="http://schemas.microsoft.com/office/drawing/2014/main" val="3704053861"/>
                    </a:ext>
                  </a:extLst>
                </a:gridCol>
              </a:tblGrid>
              <a:tr h="64962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dirty="0">
                          <a:effectLst/>
                        </a:rPr>
                        <a:t>Index (</a:t>
                      </a:r>
                      <a:r>
                        <a:rPr lang="en-US" sz="1000" dirty="0" err="1">
                          <a:effectLst/>
                        </a:rPr>
                        <a:t>i</a:t>
                      </a:r>
                      <a:r>
                        <a:rPr lang="en-US" sz="1000" dirty="0">
                          <a:effectLst/>
                        </a:rPr>
                        <a:t>)</a:t>
                      </a:r>
                    </a:p>
                  </a:txBody>
                  <a:tcPr marL="74960" marR="74960" marT="37480" marB="3748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dirty="0">
                          <a:effectLst/>
                        </a:rPr>
                        <a:t>Original x[</a:t>
                      </a:r>
                      <a:r>
                        <a:rPr lang="en-US" sz="1000" dirty="0" err="1">
                          <a:effectLst/>
                        </a:rPr>
                        <a:t>i</a:t>
                      </a:r>
                      <a:r>
                        <a:rPr lang="en-US" sz="1000" dirty="0">
                          <a:effectLst/>
                        </a:rPr>
                        <a:t>]</a:t>
                      </a:r>
                    </a:p>
                  </a:txBody>
                  <a:tcPr marL="74960" marR="74960" marT="37480" marB="3748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dirty="0">
                          <a:effectLst/>
                        </a:rPr>
                        <a:t>Detrended x[</a:t>
                      </a:r>
                      <a:r>
                        <a:rPr lang="en-US" sz="1000" dirty="0" err="1">
                          <a:effectLst/>
                        </a:rPr>
                        <a:t>i</a:t>
                      </a:r>
                      <a:r>
                        <a:rPr lang="en-US" sz="1000" dirty="0">
                          <a:effectLst/>
                        </a:rPr>
                        <a:t>]</a:t>
                      </a:r>
                    </a:p>
                  </a:txBody>
                  <a:tcPr marL="74960" marR="74960" marT="37480" marB="3748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9569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>
                          <a:effectLst/>
                        </a:rPr>
                        <a:t>Trend </a:t>
                      </a:r>
                      <a:r>
                        <a:rPr lang="en-US" sz="1000" dirty="0" err="1">
                          <a:effectLst/>
                        </a:rPr>
                        <a:t>a·i</a:t>
                      </a:r>
                      <a:r>
                        <a:rPr lang="en-US" sz="1000" dirty="0">
                          <a:effectLst/>
                        </a:rPr>
                        <a:t> + b</a:t>
                      </a:r>
                    </a:p>
                    <a:p>
                      <a:pPr algn="ctr" fontAlgn="ctr"/>
                      <a:endParaRPr lang="en-US" sz="1000" dirty="0">
                        <a:effectLst/>
                      </a:endParaRPr>
                    </a:p>
                  </a:txBody>
                  <a:tcPr marL="74960" marR="74960" marT="37480" marB="37480" anchor="ctr"/>
                </a:tc>
                <a:tc>
                  <a:txBody>
                    <a:bodyPr/>
                    <a:lstStyle/>
                    <a:p>
                      <a:pPr marL="0" marR="0" lvl="0" indent="0" algn="ctr" defTabSz="99569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>
                          <a:effectLst/>
                        </a:rPr>
                        <a:t>Residual (x - trend)</a:t>
                      </a:r>
                    </a:p>
                  </a:txBody>
                  <a:tcPr marL="89952" marR="89952" marT="44976" marB="44976"/>
                </a:tc>
                <a:extLst>
                  <a:ext uri="{0D108BD9-81ED-4DB2-BD59-A6C34878D82A}">
                    <a16:rowId xmlns:a16="http://schemas.microsoft.com/office/drawing/2014/main" val="3108063996"/>
                  </a:ext>
                </a:extLst>
              </a:tr>
              <a:tr h="323174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0</a:t>
                      </a:r>
                    </a:p>
                  </a:txBody>
                  <a:tcPr marL="74960" marR="74960" marT="37480" marB="37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0.0</a:t>
                      </a:r>
                    </a:p>
                  </a:txBody>
                  <a:tcPr marL="74960" marR="74960" marT="37480" marB="37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-0.682</a:t>
                      </a:r>
                    </a:p>
                  </a:txBody>
                  <a:tcPr marL="74960" marR="74960" marT="37480" marB="3748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0.682</a:t>
                      </a:r>
                    </a:p>
                  </a:txBody>
                  <a:tcPr marL="74960" marR="74960" marT="37480" marB="37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-0.682</a:t>
                      </a:r>
                    </a:p>
                  </a:txBody>
                  <a:tcPr marL="74960" marR="74960" marT="37480" marB="37480" anchor="ctr"/>
                </a:tc>
                <a:extLst>
                  <a:ext uri="{0D108BD9-81ED-4DB2-BD59-A6C34878D82A}">
                    <a16:rowId xmlns:a16="http://schemas.microsoft.com/office/drawing/2014/main" val="192491124"/>
                  </a:ext>
                </a:extLst>
              </a:tr>
              <a:tr h="323174"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1</a:t>
                      </a:r>
                    </a:p>
                  </a:txBody>
                  <a:tcPr marL="74960" marR="74960" marT="37480" marB="37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1.0</a:t>
                      </a:r>
                    </a:p>
                  </a:txBody>
                  <a:tcPr marL="74960" marR="74960" marT="37480" marB="37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0.322</a:t>
                      </a:r>
                    </a:p>
                  </a:txBody>
                  <a:tcPr marL="74960" marR="74960" marT="37480" marB="3748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0.678</a:t>
                      </a:r>
                    </a:p>
                  </a:txBody>
                  <a:tcPr marL="74960" marR="74960" marT="37480" marB="37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0.322</a:t>
                      </a:r>
                    </a:p>
                  </a:txBody>
                  <a:tcPr marL="74960" marR="74960" marT="37480" marB="37480" anchor="ctr"/>
                </a:tc>
                <a:extLst>
                  <a:ext uri="{0D108BD9-81ED-4DB2-BD59-A6C34878D82A}">
                    <a16:rowId xmlns:a16="http://schemas.microsoft.com/office/drawing/2014/main" val="3687381109"/>
                  </a:ext>
                </a:extLst>
              </a:tr>
              <a:tr h="323174"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2</a:t>
                      </a:r>
                    </a:p>
                  </a:txBody>
                  <a:tcPr marL="74960" marR="74960" marT="37480" marB="37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0.2</a:t>
                      </a:r>
                    </a:p>
                  </a:txBody>
                  <a:tcPr marL="74960" marR="74960" marT="37480" marB="37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-0.475</a:t>
                      </a:r>
                    </a:p>
                  </a:txBody>
                  <a:tcPr marL="74960" marR="74960" marT="37480" marB="3748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0.675</a:t>
                      </a:r>
                    </a:p>
                  </a:txBody>
                  <a:tcPr marL="74960" marR="74960" marT="37480" marB="37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-0.475</a:t>
                      </a:r>
                    </a:p>
                  </a:txBody>
                  <a:tcPr marL="74960" marR="74960" marT="37480" marB="37480" anchor="ctr"/>
                </a:tc>
                <a:extLst>
                  <a:ext uri="{0D108BD9-81ED-4DB2-BD59-A6C34878D82A}">
                    <a16:rowId xmlns:a16="http://schemas.microsoft.com/office/drawing/2014/main" val="1714239915"/>
                  </a:ext>
                </a:extLst>
              </a:tr>
              <a:tr h="323174"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3</a:t>
                      </a:r>
                    </a:p>
                  </a:txBody>
                  <a:tcPr marL="74960" marR="74960" marT="37480" marB="37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2.0</a:t>
                      </a:r>
                    </a:p>
                  </a:txBody>
                  <a:tcPr marL="74960" marR="74960" marT="37480" marB="37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1.329</a:t>
                      </a:r>
                    </a:p>
                  </a:txBody>
                  <a:tcPr marL="74960" marR="74960" marT="37480" marB="3748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0.671</a:t>
                      </a:r>
                    </a:p>
                  </a:txBody>
                  <a:tcPr marL="74960" marR="74960" marT="37480" marB="37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1.329</a:t>
                      </a:r>
                    </a:p>
                  </a:txBody>
                  <a:tcPr marL="74960" marR="74960" marT="37480" marB="37480" anchor="ctr"/>
                </a:tc>
                <a:extLst>
                  <a:ext uri="{0D108BD9-81ED-4DB2-BD59-A6C34878D82A}">
                    <a16:rowId xmlns:a16="http://schemas.microsoft.com/office/drawing/2014/main" val="4152311000"/>
                  </a:ext>
                </a:extLst>
              </a:tr>
              <a:tr h="323174"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4</a:t>
                      </a:r>
                    </a:p>
                  </a:txBody>
                  <a:tcPr marL="74960" marR="74960" marT="37480" marB="37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0.1</a:t>
                      </a:r>
                    </a:p>
                  </a:txBody>
                  <a:tcPr marL="74960" marR="74960" marT="37480" marB="37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-0.567</a:t>
                      </a:r>
                    </a:p>
                  </a:txBody>
                  <a:tcPr marL="74960" marR="74960" marT="37480" marB="3748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0.667</a:t>
                      </a:r>
                    </a:p>
                  </a:txBody>
                  <a:tcPr marL="74960" marR="74960" marT="37480" marB="37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-0.567</a:t>
                      </a:r>
                    </a:p>
                  </a:txBody>
                  <a:tcPr marL="74960" marR="74960" marT="37480" marB="37480" anchor="ctr"/>
                </a:tc>
                <a:extLst>
                  <a:ext uri="{0D108BD9-81ED-4DB2-BD59-A6C34878D82A}">
                    <a16:rowId xmlns:a16="http://schemas.microsoft.com/office/drawing/2014/main" val="3404331067"/>
                  </a:ext>
                </a:extLst>
              </a:tr>
              <a:tr h="323174"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5</a:t>
                      </a:r>
                    </a:p>
                  </a:txBody>
                  <a:tcPr marL="74960" marR="74960" marT="37480" marB="37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1.1</a:t>
                      </a:r>
                    </a:p>
                  </a:txBody>
                  <a:tcPr marL="74960" marR="74960" marT="37480" marB="37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0.436</a:t>
                      </a:r>
                    </a:p>
                  </a:txBody>
                  <a:tcPr marL="74960" marR="74960" marT="37480" marB="3748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0.664</a:t>
                      </a:r>
                    </a:p>
                  </a:txBody>
                  <a:tcPr marL="74960" marR="74960" marT="37480" marB="37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0.436</a:t>
                      </a:r>
                    </a:p>
                  </a:txBody>
                  <a:tcPr marL="74960" marR="74960" marT="37480" marB="37480" anchor="ctr"/>
                </a:tc>
                <a:extLst>
                  <a:ext uri="{0D108BD9-81ED-4DB2-BD59-A6C34878D82A}">
                    <a16:rowId xmlns:a16="http://schemas.microsoft.com/office/drawing/2014/main" val="1109419150"/>
                  </a:ext>
                </a:extLst>
              </a:tr>
              <a:tr h="323174"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6</a:t>
                      </a:r>
                    </a:p>
                  </a:txBody>
                  <a:tcPr marL="74960" marR="74960" marT="37480" marB="37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0.0</a:t>
                      </a:r>
                    </a:p>
                  </a:txBody>
                  <a:tcPr marL="74960" marR="74960" marT="37480" marB="37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-0.660</a:t>
                      </a:r>
                    </a:p>
                  </a:txBody>
                  <a:tcPr marL="74960" marR="74960" marT="37480" marB="3748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0.660</a:t>
                      </a:r>
                    </a:p>
                  </a:txBody>
                  <a:tcPr marL="74960" marR="74960" marT="37480" marB="37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-0.660</a:t>
                      </a:r>
                    </a:p>
                  </a:txBody>
                  <a:tcPr marL="74960" marR="74960" marT="37480" marB="37480" anchor="ctr"/>
                </a:tc>
                <a:extLst>
                  <a:ext uri="{0D108BD9-81ED-4DB2-BD59-A6C34878D82A}">
                    <a16:rowId xmlns:a16="http://schemas.microsoft.com/office/drawing/2014/main" val="2648314809"/>
                  </a:ext>
                </a:extLst>
              </a:tr>
              <a:tr h="323174"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7</a:t>
                      </a:r>
                    </a:p>
                  </a:txBody>
                  <a:tcPr marL="74960" marR="74960" marT="37480" marB="37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1.5</a:t>
                      </a:r>
                    </a:p>
                  </a:txBody>
                  <a:tcPr marL="74960" marR="74960" marT="37480" marB="37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0.844</a:t>
                      </a:r>
                    </a:p>
                  </a:txBody>
                  <a:tcPr marL="74960" marR="74960" marT="37480" marB="3748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0.656</a:t>
                      </a:r>
                    </a:p>
                  </a:txBody>
                  <a:tcPr marL="74960" marR="74960" marT="37480" marB="37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0.844</a:t>
                      </a:r>
                    </a:p>
                  </a:txBody>
                  <a:tcPr marL="74960" marR="74960" marT="37480" marB="37480" anchor="ctr"/>
                </a:tc>
                <a:extLst>
                  <a:ext uri="{0D108BD9-81ED-4DB2-BD59-A6C34878D82A}">
                    <a16:rowId xmlns:a16="http://schemas.microsoft.com/office/drawing/2014/main" val="489002946"/>
                  </a:ext>
                </a:extLst>
              </a:tr>
              <a:tr h="323174"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8</a:t>
                      </a:r>
                    </a:p>
                  </a:txBody>
                  <a:tcPr marL="74960" marR="74960" marT="37480" marB="37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0.3</a:t>
                      </a:r>
                    </a:p>
                  </a:txBody>
                  <a:tcPr marL="74960" marR="74960" marT="37480" marB="37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-0.353</a:t>
                      </a:r>
                    </a:p>
                  </a:txBody>
                  <a:tcPr marL="74960" marR="74960" marT="37480" marB="3748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0.653</a:t>
                      </a:r>
                    </a:p>
                  </a:txBody>
                  <a:tcPr marL="74960" marR="74960" marT="37480" marB="37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-0.353</a:t>
                      </a:r>
                    </a:p>
                  </a:txBody>
                  <a:tcPr marL="74960" marR="74960" marT="37480" marB="37480" anchor="ctr"/>
                </a:tc>
                <a:extLst>
                  <a:ext uri="{0D108BD9-81ED-4DB2-BD59-A6C34878D82A}">
                    <a16:rowId xmlns:a16="http://schemas.microsoft.com/office/drawing/2014/main" val="2797479630"/>
                  </a:ext>
                </a:extLst>
              </a:tr>
              <a:tr h="323174"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9</a:t>
                      </a:r>
                    </a:p>
                  </a:txBody>
                  <a:tcPr marL="74960" marR="74960" marT="37480" marB="37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1.1</a:t>
                      </a:r>
                    </a:p>
                  </a:txBody>
                  <a:tcPr marL="74960" marR="74960" marT="37480" marB="37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0.451</a:t>
                      </a:r>
                    </a:p>
                  </a:txBody>
                  <a:tcPr marL="74960" marR="74960" marT="37480" marB="3748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0.649</a:t>
                      </a:r>
                    </a:p>
                  </a:txBody>
                  <a:tcPr marL="74960" marR="74960" marT="37480" marB="37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0.451</a:t>
                      </a:r>
                    </a:p>
                  </a:txBody>
                  <a:tcPr marL="74960" marR="74960" marT="37480" marB="37480" anchor="ctr"/>
                </a:tc>
                <a:extLst>
                  <a:ext uri="{0D108BD9-81ED-4DB2-BD59-A6C34878D82A}">
                    <a16:rowId xmlns:a16="http://schemas.microsoft.com/office/drawing/2014/main" val="2634928070"/>
                  </a:ext>
                </a:extLst>
              </a:tr>
              <a:tr h="323174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10</a:t>
                      </a:r>
                    </a:p>
                  </a:txBody>
                  <a:tcPr marL="74960" marR="74960" marT="37480" marB="37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0.0</a:t>
                      </a:r>
                    </a:p>
                  </a:txBody>
                  <a:tcPr marL="74960" marR="74960" marT="37480" marB="37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-0.645</a:t>
                      </a:r>
                    </a:p>
                  </a:txBody>
                  <a:tcPr marL="74960" marR="74960" marT="37480" marB="3748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0.645</a:t>
                      </a:r>
                    </a:p>
                  </a:txBody>
                  <a:tcPr marL="74960" marR="74960" marT="37480" marB="37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-0.645</a:t>
                      </a:r>
                    </a:p>
                  </a:txBody>
                  <a:tcPr marL="74960" marR="74960" marT="37480" marB="37480" anchor="ctr"/>
                </a:tc>
                <a:extLst>
                  <a:ext uri="{0D108BD9-81ED-4DB2-BD59-A6C34878D82A}">
                    <a16:rowId xmlns:a16="http://schemas.microsoft.com/office/drawing/2014/main" val="40031727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831129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6CC6D0-42BB-5D5B-25FA-7973C2A5F5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E6EAAEA-25BC-FC73-924E-0C6543E5F6CE}"/>
              </a:ext>
            </a:extLst>
          </p:cNvPr>
          <p:cNvSpPr txBox="1"/>
          <p:nvPr/>
        </p:nvSpPr>
        <p:spPr>
          <a:xfrm>
            <a:off x="306140" y="159153"/>
            <a:ext cx="8327848" cy="713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000" b="0" i="0" u="none" strike="noStrike" dirty="0">
                <a:solidFill>
                  <a:srgbClr val="000000"/>
                </a:solidFill>
                <a:effectLst/>
                <a:latin typeface="Caladea"/>
              </a:rPr>
              <a:t>Algorithm AMPD: Deep Dive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E92B81C-1416-CFDE-31EF-E84FB74AF0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63602" y="7008171"/>
            <a:ext cx="2495127" cy="402567"/>
          </a:xfrm>
        </p:spPr>
        <p:txBody>
          <a:bodyPr/>
          <a:lstStyle/>
          <a:p>
            <a:fld id="{1B597EC8-03FB-421D-BA76-5865596B8B77}" type="slidenum">
              <a:rPr lang="ko-KR" altLang="en-US" smtClean="0"/>
              <a:pPr/>
              <a:t>21</a:t>
            </a:fld>
            <a:endParaRPr lang="ko-KR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30ADCB6-0D3D-5162-C1E4-EF27FCE2EC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917" y="-107801"/>
            <a:ext cx="1571625" cy="74771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91BC59D-75AD-A953-6075-358BADF83D90}"/>
              </a:ext>
            </a:extLst>
          </p:cNvPr>
          <p:cNvSpPr txBox="1"/>
          <p:nvPr/>
        </p:nvSpPr>
        <p:spPr>
          <a:xfrm>
            <a:off x="165060" y="1121841"/>
            <a:ext cx="791794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aladea" panose="020B0600000101010101" charset="0"/>
              </a:rPr>
              <a:t>Step 2: Build the Local Maxima Scalogram (LMS Matrix) </a:t>
            </a:r>
          </a:p>
        </p:txBody>
      </p:sp>
      <p:sp>
        <p:nvSpPr>
          <p:cNvPr id="2" name="Google Shape;682;p26">
            <a:extLst>
              <a:ext uri="{FF2B5EF4-FFF2-40B4-BE49-F238E27FC236}">
                <a16:creationId xmlns:a16="http://schemas.microsoft.com/office/drawing/2014/main" id="{EC2B0951-6A1A-2128-2611-C8F69CBA0528}"/>
              </a:ext>
            </a:extLst>
          </p:cNvPr>
          <p:cNvSpPr txBox="1"/>
          <p:nvPr/>
        </p:nvSpPr>
        <p:spPr>
          <a:xfrm>
            <a:off x="165060" y="1692399"/>
            <a:ext cx="9390790" cy="3354734"/>
          </a:xfrm>
          <a:prstGeom prst="rect">
            <a:avLst/>
          </a:prstGeom>
          <a:noFill/>
          <a:ln w="19050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Caladea" panose="020B0600000101010101" charset="0"/>
                <a:ea typeface="Caladea"/>
                <a:cs typeface="Caladea"/>
                <a:sym typeface="Caladea"/>
              </a:rPr>
              <a:t>The LMS matrix                         records whether a sample 𝑥[𝑖] is a local maximum at scale k.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i="1" dirty="0">
              <a:solidFill>
                <a:schemeClr val="dk1"/>
              </a:solidFill>
              <a:latin typeface="Caladea" panose="020B0600000101010101" charset="0"/>
              <a:ea typeface="Caladea"/>
              <a:cs typeface="Caladea"/>
              <a:sym typeface="Calade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i="1" dirty="0">
              <a:solidFill>
                <a:schemeClr val="dk1"/>
              </a:solidFill>
              <a:latin typeface="Caladea" panose="020B0600000101010101" charset="0"/>
              <a:ea typeface="Caladea"/>
              <a:cs typeface="Caladea"/>
              <a:sym typeface="Calade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dirty="0">
                <a:solidFill>
                  <a:schemeClr val="tx2">
                    <a:lumMod val="75000"/>
                  </a:schemeClr>
                </a:solidFill>
                <a:latin typeface="Caladea" panose="020B0600000101010101" charset="0"/>
                <a:ea typeface="Caladea"/>
                <a:cs typeface="Caladea"/>
                <a:sym typeface="Caladea"/>
              </a:rPr>
              <a:t>N: length of signal         (</a:t>
            </a:r>
            <a:r>
              <a:rPr lang="en-US" sz="1400" dirty="0"/>
              <a:t>N=11</a:t>
            </a:r>
            <a:r>
              <a:rPr lang="en-US" sz="1600" b="1" i="1" dirty="0">
                <a:solidFill>
                  <a:schemeClr val="tx2">
                    <a:lumMod val="75000"/>
                  </a:schemeClr>
                </a:solidFill>
                <a:latin typeface="Caladea" panose="020B0600000101010101" charset="0"/>
                <a:ea typeface="Caladea"/>
                <a:cs typeface="Caladea"/>
                <a:sym typeface="Caladea"/>
              </a:rPr>
              <a:t>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b="1" i="1" dirty="0">
              <a:solidFill>
                <a:schemeClr val="tx2">
                  <a:lumMod val="75000"/>
                </a:schemeClr>
              </a:solidFill>
              <a:latin typeface="Caladea" panose="020B0600000101010101" charset="0"/>
              <a:ea typeface="Caladea"/>
              <a:cs typeface="Caladea"/>
              <a:sym typeface="Calade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dirty="0">
                <a:solidFill>
                  <a:schemeClr val="tx2">
                    <a:lumMod val="75000"/>
                  </a:schemeClr>
                </a:solidFill>
                <a:latin typeface="Caladea" panose="020B0600000101010101" charset="0"/>
                <a:ea typeface="Caladea"/>
                <a:cs typeface="Caladea"/>
                <a:sym typeface="Caladea"/>
              </a:rPr>
              <a:t>L=⌊  N/2​ ⌋ : number of scales (</a:t>
            </a:r>
            <a:r>
              <a:rPr lang="en-US" sz="1400" dirty="0"/>
              <a:t>L=⌊11/2​⌋=5</a:t>
            </a:r>
            <a:r>
              <a:rPr lang="en-US" sz="1600" b="1" i="1" dirty="0">
                <a:solidFill>
                  <a:schemeClr val="tx2">
                    <a:lumMod val="75000"/>
                  </a:schemeClr>
                </a:solidFill>
                <a:latin typeface="Caladea" panose="020B0600000101010101" charset="0"/>
                <a:ea typeface="Caladea"/>
                <a:cs typeface="Caladea"/>
                <a:sym typeface="Caladea"/>
              </a:rPr>
              <a:t>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b="1" i="1" dirty="0">
              <a:solidFill>
                <a:schemeClr val="tx2">
                  <a:lumMod val="75000"/>
                </a:schemeClr>
              </a:solidFill>
              <a:latin typeface="Caladea" panose="020B0600000101010101" charset="0"/>
              <a:ea typeface="Caladea"/>
              <a:cs typeface="Caladea"/>
              <a:sym typeface="Calade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b="1" i="1" dirty="0">
              <a:solidFill>
                <a:schemeClr val="tx2">
                  <a:lumMod val="75000"/>
                </a:schemeClr>
              </a:solidFill>
              <a:latin typeface="Caladea" panose="020B0600000101010101" charset="0"/>
              <a:ea typeface="Caladea"/>
              <a:cs typeface="Caladea"/>
              <a:sym typeface="Calade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dirty="0">
                <a:solidFill>
                  <a:schemeClr val="tx2">
                    <a:lumMod val="75000"/>
                  </a:schemeClr>
                </a:solidFill>
                <a:latin typeface="Caladea" panose="020B0600000101010101" charset="0"/>
                <a:ea typeface="Caladea"/>
                <a:cs typeface="Caladea"/>
                <a:sym typeface="Caladea"/>
              </a:rPr>
              <a:t>𝑀 [ 𝑘,𝑖 ]  = 1 if:   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dirty="0">
                <a:solidFill>
                  <a:schemeClr val="tx2">
                    <a:lumMod val="75000"/>
                  </a:schemeClr>
                </a:solidFill>
                <a:latin typeface="Caladea" panose="020B0600000101010101" charset="0"/>
                <a:ea typeface="Caladea"/>
                <a:cs typeface="Caladea"/>
                <a:sym typeface="Caladea"/>
              </a:rPr>
              <a:t>	</a:t>
            </a:r>
            <a:r>
              <a:rPr lang="nn-NO" sz="1600" b="1" i="1" dirty="0">
                <a:solidFill>
                  <a:schemeClr val="tx2">
                    <a:lumMod val="75000"/>
                  </a:schemeClr>
                </a:solidFill>
                <a:latin typeface="Caladea" panose="020B0600000101010101" charset="0"/>
                <a:ea typeface="Caladea"/>
                <a:cs typeface="Caladea"/>
                <a:sym typeface="Caladea"/>
              </a:rPr>
              <a:t>x[i] &gt; x[ i − k ]  and  x[ i ]  &gt;  x [ i + k ]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nn-NO" sz="1600" b="1" i="1" dirty="0">
              <a:solidFill>
                <a:schemeClr val="tx2">
                  <a:lumMod val="75000"/>
                </a:schemeClr>
              </a:solidFill>
              <a:latin typeface="Caladea" panose="020B0600000101010101" charset="0"/>
              <a:ea typeface="Caladea"/>
              <a:cs typeface="Caladea"/>
              <a:sym typeface="Calade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n-NO" sz="1600" b="1" i="1" dirty="0">
                <a:solidFill>
                  <a:schemeClr val="tx2">
                    <a:lumMod val="75000"/>
                  </a:schemeClr>
                </a:solidFill>
                <a:latin typeface="Caladea" panose="020B0600000101010101" charset="0"/>
                <a:ea typeface="Caladea"/>
                <a:cs typeface="Caladea"/>
                <a:sym typeface="Caladea"/>
              </a:rPr>
              <a:t>esle </a:t>
            </a:r>
            <a:r>
              <a:rPr lang="en-US" sz="1600" b="1" i="1" dirty="0">
                <a:solidFill>
                  <a:schemeClr val="tx2">
                    <a:lumMod val="75000"/>
                  </a:schemeClr>
                </a:solidFill>
                <a:latin typeface="Caladea" panose="020B0600000101010101" charset="0"/>
                <a:ea typeface="Caladea"/>
                <a:cs typeface="Caladea"/>
                <a:sym typeface="Caladea"/>
              </a:rPr>
              <a:t>𝑀 [ 𝑘,𝑖 ]  =  </a:t>
            </a:r>
            <a:r>
              <a:rPr lang="nn-NO" sz="1600" b="1" i="1" dirty="0">
                <a:solidFill>
                  <a:schemeClr val="tx2">
                    <a:lumMod val="75000"/>
                  </a:schemeClr>
                </a:solidFill>
                <a:latin typeface="Caladea" panose="020B0600000101010101" charset="0"/>
                <a:ea typeface="Caladea"/>
                <a:cs typeface="Caladea"/>
                <a:sym typeface="Caladea"/>
              </a:rPr>
              <a:t>0</a:t>
            </a:r>
            <a:endParaRPr lang="en-US" sz="1600" b="1" i="1" dirty="0">
              <a:solidFill>
                <a:schemeClr val="tx2">
                  <a:lumMod val="75000"/>
                </a:schemeClr>
              </a:solidFill>
              <a:latin typeface="Caladea" panose="020B0600000101010101" charset="0"/>
              <a:ea typeface="Caladea"/>
              <a:cs typeface="Caladea"/>
              <a:sym typeface="Calade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b="1" i="1" dirty="0">
              <a:solidFill>
                <a:schemeClr val="dk1"/>
              </a:solidFill>
              <a:latin typeface="Caladea" panose="020B0600000101010101" charset="0"/>
              <a:ea typeface="Caladea"/>
              <a:cs typeface="Caladea"/>
              <a:sym typeface="Caladea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845B444-8982-CDF4-6992-CBE6641451D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2283" y="1836415"/>
            <a:ext cx="1054849" cy="19965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2E04AC3-D34C-C6BA-A863-C880F044EB91}"/>
              </a:ext>
            </a:extLst>
          </p:cNvPr>
          <p:cNvSpPr txBox="1"/>
          <p:nvPr/>
        </p:nvSpPr>
        <p:spPr>
          <a:xfrm>
            <a:off x="7121069" y="2708046"/>
            <a:ext cx="2251848" cy="1323439"/>
          </a:xfrm>
          <a:prstGeom prst="rect">
            <a:avLst/>
          </a:prstGeom>
          <a:noFill/>
          <a:ln w="28575">
            <a:solidFill>
              <a:srgbClr val="FB7405"/>
            </a:solidFill>
          </a:ln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  <a:latin typeface="Caladea" panose="020B0600000101010101" charset="0"/>
                <a:ea typeface="Caladea"/>
                <a:cs typeface="Caladea"/>
                <a:sym typeface="Caladea"/>
              </a:rPr>
              <a:t>In easy words: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accent3">
                    <a:lumMod val="75000"/>
                  </a:schemeClr>
                </a:solidFill>
                <a:latin typeface="Caladea" panose="020B0600000101010101" charset="0"/>
                <a:ea typeface="Caladea"/>
                <a:cs typeface="Caladea"/>
                <a:sym typeface="Caladea"/>
              </a:rPr>
              <a:t>Is 𝑥 [ 𝑖 ] the biggest among its ±k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accent3">
                    <a:lumMod val="75000"/>
                  </a:schemeClr>
                </a:solidFill>
                <a:latin typeface="Caladea" panose="020B0600000101010101" charset="0"/>
                <a:ea typeface="Caladea"/>
                <a:cs typeface="Caladea"/>
                <a:sym typeface="Caladea"/>
              </a:rPr>
              <a:t>neighbors?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81645BDD-EF4D-960D-F11F-E1519CCDD8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186480"/>
              </p:ext>
            </p:extLst>
          </p:nvPr>
        </p:nvGraphicFramePr>
        <p:xfrm>
          <a:off x="3730251" y="5086979"/>
          <a:ext cx="6199043" cy="1676400"/>
        </p:xfrm>
        <a:graphic>
          <a:graphicData uri="http://schemas.openxmlformats.org/drawingml/2006/table">
            <a:tbl>
              <a:tblPr>
                <a:tableStyleId>{22838BEF-8BB2-4498-84A7-C5851F593DF1}</a:tableStyleId>
              </a:tblPr>
              <a:tblGrid>
                <a:gridCol w="509311">
                  <a:extLst>
                    <a:ext uri="{9D8B030D-6E8A-4147-A177-3AD203B41FA5}">
                      <a16:colId xmlns:a16="http://schemas.microsoft.com/office/drawing/2014/main" val="3972906344"/>
                    </a:ext>
                  </a:extLst>
                </a:gridCol>
                <a:gridCol w="509311">
                  <a:extLst>
                    <a:ext uri="{9D8B030D-6E8A-4147-A177-3AD203B41FA5}">
                      <a16:colId xmlns:a16="http://schemas.microsoft.com/office/drawing/2014/main" val="3278869761"/>
                    </a:ext>
                  </a:extLst>
                </a:gridCol>
                <a:gridCol w="509311">
                  <a:extLst>
                    <a:ext uri="{9D8B030D-6E8A-4147-A177-3AD203B41FA5}">
                      <a16:colId xmlns:a16="http://schemas.microsoft.com/office/drawing/2014/main" val="2980381826"/>
                    </a:ext>
                  </a:extLst>
                </a:gridCol>
                <a:gridCol w="509311">
                  <a:extLst>
                    <a:ext uri="{9D8B030D-6E8A-4147-A177-3AD203B41FA5}">
                      <a16:colId xmlns:a16="http://schemas.microsoft.com/office/drawing/2014/main" val="318935214"/>
                    </a:ext>
                  </a:extLst>
                </a:gridCol>
                <a:gridCol w="509311">
                  <a:extLst>
                    <a:ext uri="{9D8B030D-6E8A-4147-A177-3AD203B41FA5}">
                      <a16:colId xmlns:a16="http://schemas.microsoft.com/office/drawing/2014/main" val="1417345065"/>
                    </a:ext>
                  </a:extLst>
                </a:gridCol>
                <a:gridCol w="509311">
                  <a:extLst>
                    <a:ext uri="{9D8B030D-6E8A-4147-A177-3AD203B41FA5}">
                      <a16:colId xmlns:a16="http://schemas.microsoft.com/office/drawing/2014/main" val="4035069890"/>
                    </a:ext>
                  </a:extLst>
                </a:gridCol>
                <a:gridCol w="509311">
                  <a:extLst>
                    <a:ext uri="{9D8B030D-6E8A-4147-A177-3AD203B41FA5}">
                      <a16:colId xmlns:a16="http://schemas.microsoft.com/office/drawing/2014/main" val="1139066663"/>
                    </a:ext>
                  </a:extLst>
                </a:gridCol>
                <a:gridCol w="509311">
                  <a:extLst>
                    <a:ext uri="{9D8B030D-6E8A-4147-A177-3AD203B41FA5}">
                      <a16:colId xmlns:a16="http://schemas.microsoft.com/office/drawing/2014/main" val="1965151704"/>
                    </a:ext>
                  </a:extLst>
                </a:gridCol>
                <a:gridCol w="509311">
                  <a:extLst>
                    <a:ext uri="{9D8B030D-6E8A-4147-A177-3AD203B41FA5}">
                      <a16:colId xmlns:a16="http://schemas.microsoft.com/office/drawing/2014/main" val="3466236772"/>
                    </a:ext>
                  </a:extLst>
                </a:gridCol>
                <a:gridCol w="509311">
                  <a:extLst>
                    <a:ext uri="{9D8B030D-6E8A-4147-A177-3AD203B41FA5}">
                      <a16:colId xmlns:a16="http://schemas.microsoft.com/office/drawing/2014/main" val="605000183"/>
                    </a:ext>
                  </a:extLst>
                </a:gridCol>
                <a:gridCol w="509311">
                  <a:extLst>
                    <a:ext uri="{9D8B030D-6E8A-4147-A177-3AD203B41FA5}">
                      <a16:colId xmlns:a16="http://schemas.microsoft.com/office/drawing/2014/main" val="2825340421"/>
                    </a:ext>
                  </a:extLst>
                </a:gridCol>
                <a:gridCol w="596622">
                  <a:extLst>
                    <a:ext uri="{9D8B030D-6E8A-4147-A177-3AD203B41FA5}">
                      <a16:colId xmlns:a16="http://schemas.microsoft.com/office/drawing/2014/main" val="89012160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fontAlgn="ctr"/>
                      <a:br>
                        <a:rPr lang="en-US" sz="1400" b="1" dirty="0">
                          <a:effectLst/>
                        </a:rPr>
                      </a:br>
                      <a:endParaRPr lang="en-US" sz="1400" b="1" dirty="0">
                        <a:effectLst/>
                      </a:endParaRP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 err="1">
                          <a:effectLst/>
                        </a:rPr>
                        <a:t>i</a:t>
                      </a:r>
                      <a:r>
                        <a:rPr lang="en-US" sz="1400" b="1" dirty="0">
                          <a:effectLst/>
                        </a:rPr>
                        <a:t>=0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 err="1">
                          <a:effectLst/>
                        </a:rPr>
                        <a:t>i</a:t>
                      </a:r>
                      <a:r>
                        <a:rPr lang="en-US" sz="1400" b="1" dirty="0">
                          <a:effectLst/>
                        </a:rPr>
                        <a:t>=1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 err="1">
                          <a:effectLst/>
                        </a:rPr>
                        <a:t>i</a:t>
                      </a:r>
                      <a:r>
                        <a:rPr lang="en-US" sz="1400" b="1" dirty="0">
                          <a:effectLst/>
                        </a:rPr>
                        <a:t>=2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 err="1">
                          <a:effectLst/>
                        </a:rPr>
                        <a:t>i</a:t>
                      </a:r>
                      <a:r>
                        <a:rPr lang="en-US" sz="1400" b="1" dirty="0">
                          <a:effectLst/>
                        </a:rPr>
                        <a:t>=3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 err="1">
                          <a:effectLst/>
                        </a:rPr>
                        <a:t>i</a:t>
                      </a:r>
                      <a:r>
                        <a:rPr lang="en-US" sz="1400" b="1" dirty="0">
                          <a:effectLst/>
                        </a:rPr>
                        <a:t>=4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 err="1">
                          <a:effectLst/>
                        </a:rPr>
                        <a:t>i</a:t>
                      </a:r>
                      <a:r>
                        <a:rPr lang="en-US" sz="1400" b="1" dirty="0">
                          <a:effectLst/>
                        </a:rPr>
                        <a:t>=5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 err="1">
                          <a:effectLst/>
                        </a:rPr>
                        <a:t>i</a:t>
                      </a:r>
                      <a:r>
                        <a:rPr lang="en-US" sz="1400" b="1" dirty="0">
                          <a:effectLst/>
                        </a:rPr>
                        <a:t>=6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 err="1">
                          <a:effectLst/>
                        </a:rPr>
                        <a:t>i</a:t>
                      </a:r>
                      <a:r>
                        <a:rPr lang="en-US" sz="1400" b="1" dirty="0">
                          <a:effectLst/>
                        </a:rPr>
                        <a:t>=7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 err="1">
                          <a:effectLst/>
                        </a:rPr>
                        <a:t>i</a:t>
                      </a:r>
                      <a:r>
                        <a:rPr lang="en-US" sz="1400" b="1" dirty="0">
                          <a:effectLst/>
                        </a:rPr>
                        <a:t>=8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 err="1">
                          <a:effectLst/>
                        </a:rPr>
                        <a:t>i</a:t>
                      </a:r>
                      <a:r>
                        <a:rPr lang="en-US" sz="1400" b="1" dirty="0">
                          <a:effectLst/>
                        </a:rPr>
                        <a:t>=9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marL="0" marR="0" lvl="0" indent="0" algn="ctr" defTabSz="99569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 err="1">
                          <a:effectLst/>
                        </a:rPr>
                        <a:t>i</a:t>
                      </a:r>
                      <a:r>
                        <a:rPr lang="en-US" sz="1400" b="1" dirty="0">
                          <a:effectLst/>
                        </a:rPr>
                        <a:t>=10</a:t>
                      </a:r>
                    </a:p>
                    <a:p>
                      <a:pPr algn="ctr"/>
                      <a:endParaRPr 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35527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>
                          <a:effectLst/>
                        </a:rPr>
                        <a:t>k=1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>
                          <a:effectLst/>
                        </a:rPr>
                        <a:t>1.0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effectLst/>
                        </a:rPr>
                        <a:t>1.0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effectLst/>
                        </a:rPr>
                        <a:t>0.0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effectLst/>
                        </a:rPr>
                        <a:t>1.0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effectLst/>
                        </a:rPr>
                        <a:t>0.0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>
                          <a:effectLst/>
                        </a:rPr>
                        <a:t>1.0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>
                          <a:effectLst/>
                        </a:rPr>
                        <a:t>0.0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>
                          <a:effectLst/>
                        </a:rPr>
                        <a:t>1.0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>
                          <a:effectLst/>
                        </a:rPr>
                        <a:t>0.0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>
                          <a:effectLst/>
                        </a:rPr>
                        <a:t>1.0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>
                          <a:effectLst/>
                        </a:rPr>
                        <a:t>1.0</a:t>
                      </a: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659839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>
                          <a:effectLst/>
                        </a:rPr>
                        <a:t>k=2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>
                          <a:effectLst/>
                        </a:rPr>
                        <a:t>1.0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>
                          <a:effectLst/>
                        </a:rPr>
                        <a:t>1.0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>
                          <a:effectLst/>
                        </a:rPr>
                        <a:t>1.0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>
                          <a:effectLst/>
                        </a:rPr>
                        <a:t>1.0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effectLst/>
                        </a:rPr>
                        <a:t>0.0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effectLst/>
                        </a:rPr>
                        <a:t>0.0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effectLst/>
                        </a:rPr>
                        <a:t>0.0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effectLst/>
                        </a:rPr>
                        <a:t>1.0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>
                          <a:effectLst/>
                        </a:rPr>
                        <a:t>1.0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>
                          <a:effectLst/>
                        </a:rPr>
                        <a:t>1.0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>
                          <a:effectLst/>
                        </a:rPr>
                        <a:t>1.0</a:t>
                      </a: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38816212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>
                          <a:effectLst/>
                        </a:rPr>
                        <a:t>k=3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>
                          <a:effectLst/>
                        </a:rPr>
                        <a:t>1.0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>
                          <a:effectLst/>
                        </a:rPr>
                        <a:t>1.0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>
                          <a:effectLst/>
                        </a:rPr>
                        <a:t>1.0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>
                          <a:effectLst/>
                        </a:rPr>
                        <a:t>1.0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>
                          <a:effectLst/>
                        </a:rPr>
                        <a:t>0.0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>
                          <a:effectLst/>
                        </a:rPr>
                        <a:t>1.0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>
                          <a:effectLst/>
                        </a:rPr>
                        <a:t>0.0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effectLst/>
                        </a:rPr>
                        <a:t>1.0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effectLst/>
                        </a:rPr>
                        <a:t>1.0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effectLst/>
                        </a:rPr>
                        <a:t>1.0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>
                          <a:effectLst/>
                        </a:rPr>
                        <a:t>1.0</a:t>
                      </a: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293472648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>
                          <a:effectLst/>
                        </a:rPr>
                        <a:t>k=4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>
                          <a:effectLst/>
                        </a:rPr>
                        <a:t>1.0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>
                          <a:effectLst/>
                        </a:rPr>
                        <a:t>1.0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>
                          <a:effectLst/>
                        </a:rPr>
                        <a:t>1.0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>
                          <a:effectLst/>
                        </a:rPr>
                        <a:t>1.0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>
                          <a:effectLst/>
                        </a:rPr>
                        <a:t>0.0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>
                          <a:effectLst/>
                        </a:rPr>
                        <a:t>0.0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>
                          <a:effectLst/>
                        </a:rPr>
                        <a:t>0.0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>
                          <a:effectLst/>
                        </a:rPr>
                        <a:t>1.0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effectLst/>
                        </a:rPr>
                        <a:t>1.0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>
                          <a:effectLst/>
                        </a:rPr>
                        <a:t>1.0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effectLst/>
                        </a:rPr>
                        <a:t>1.0</a:t>
                      </a: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21906090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413120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0CE984-B570-A28D-D560-5B29CF5DA5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AE345B2-5C69-BA2E-D2F7-B976A022A31F}"/>
              </a:ext>
            </a:extLst>
          </p:cNvPr>
          <p:cNvSpPr txBox="1"/>
          <p:nvPr/>
        </p:nvSpPr>
        <p:spPr>
          <a:xfrm>
            <a:off x="306140" y="159153"/>
            <a:ext cx="8327848" cy="713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000" b="0" i="0" u="none" strike="noStrike" dirty="0">
                <a:solidFill>
                  <a:srgbClr val="000000"/>
                </a:solidFill>
                <a:effectLst/>
                <a:latin typeface="Caladea"/>
              </a:rPr>
              <a:t>Algorithm AMPD: Deep Dive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875FECB-23CC-2F18-CF84-0F02EC89FA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63602" y="7008171"/>
            <a:ext cx="2495127" cy="402567"/>
          </a:xfrm>
        </p:spPr>
        <p:txBody>
          <a:bodyPr/>
          <a:lstStyle/>
          <a:p>
            <a:fld id="{1B597EC8-03FB-421D-BA76-5865596B8B77}" type="slidenum">
              <a:rPr lang="ko-KR" altLang="en-US" smtClean="0"/>
              <a:pPr/>
              <a:t>22</a:t>
            </a:fld>
            <a:endParaRPr lang="ko-KR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6298D3B-64EB-D1B7-8611-569A813624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917" y="-107801"/>
            <a:ext cx="1571625" cy="74771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60138BD-D6D6-C39A-D4F1-7CD7F5EC848E}"/>
              </a:ext>
            </a:extLst>
          </p:cNvPr>
          <p:cNvSpPr txBox="1"/>
          <p:nvPr/>
        </p:nvSpPr>
        <p:spPr>
          <a:xfrm>
            <a:off x="165060" y="1121841"/>
            <a:ext cx="791794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aladea" panose="020B0600000101010101" charset="0"/>
              </a:rPr>
              <a:t>Step 2: Build the Local Maxima Scalogram (LMS Matrix) </a:t>
            </a:r>
          </a:p>
        </p:txBody>
      </p:sp>
      <p:sp>
        <p:nvSpPr>
          <p:cNvPr id="2" name="Google Shape;682;p26">
            <a:extLst>
              <a:ext uri="{FF2B5EF4-FFF2-40B4-BE49-F238E27FC236}">
                <a16:creationId xmlns:a16="http://schemas.microsoft.com/office/drawing/2014/main" id="{6A16EB40-EE75-7FC9-E378-774122F7D2C9}"/>
              </a:ext>
            </a:extLst>
          </p:cNvPr>
          <p:cNvSpPr txBox="1"/>
          <p:nvPr/>
        </p:nvSpPr>
        <p:spPr>
          <a:xfrm>
            <a:off x="165060" y="4355152"/>
            <a:ext cx="1797264" cy="3046958"/>
          </a:xfrm>
          <a:prstGeom prst="rect">
            <a:avLst/>
          </a:prstGeom>
          <a:noFill/>
          <a:ln w="19050" cap="flat" cmpd="sng">
            <a:solidFill>
              <a:schemeClr val="accent6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buNone/>
            </a:pPr>
            <a:r>
              <a:rPr lang="en-US" sz="18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k = 1</a:t>
            </a:r>
          </a:p>
          <a:p>
            <a:pPr>
              <a:buNone/>
            </a:pPr>
            <a:endParaRPr lang="en-US" sz="1400" b="1" dirty="0"/>
          </a:p>
          <a:p>
            <a:pPr>
              <a:buNone/>
            </a:pPr>
            <a:r>
              <a:rPr lang="en-US" sz="1400" b="1" dirty="0" err="1"/>
              <a:t>i</a:t>
            </a:r>
            <a:r>
              <a:rPr lang="en-US" sz="1400" b="1" dirty="0"/>
              <a:t> = 1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/>
              <a:t>x[1]=0.3218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/>
              <a:t>x[0]=−0.6818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/>
              <a:t>x[2]=−0.4745</a:t>
            </a:r>
            <a:br>
              <a:rPr lang="en-US" sz="1400" dirty="0"/>
            </a:br>
            <a:r>
              <a:rPr lang="en-US" sz="1400" dirty="0">
                <a:solidFill>
                  <a:srgbClr val="00B050"/>
                </a:solidFill>
              </a:rPr>
              <a:t>True</a:t>
            </a:r>
            <a:r>
              <a:rPr lang="en-US" sz="1400" dirty="0"/>
              <a:t> → </a:t>
            </a:r>
            <a:r>
              <a:rPr lang="en-US" sz="1400" b="1" dirty="0"/>
              <a:t>M[1,1] = 1</a:t>
            </a:r>
          </a:p>
          <a:p>
            <a:endParaRPr lang="en-US" sz="1400" b="1" dirty="0"/>
          </a:p>
          <a:p>
            <a:pPr>
              <a:buNone/>
            </a:pPr>
            <a:r>
              <a:rPr lang="en-US" sz="1400" b="1" dirty="0" err="1"/>
              <a:t>i</a:t>
            </a:r>
            <a:r>
              <a:rPr lang="en-US" sz="1400" b="1" dirty="0"/>
              <a:t> = 2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/>
              <a:t>x[2]=−0.4745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/>
              <a:t>x[1]=0.3218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/>
              <a:t>x[3]=1.3291</a:t>
            </a:r>
            <a:br>
              <a:rPr lang="en-US" sz="1400" dirty="0"/>
            </a:br>
            <a:r>
              <a:rPr lang="en-US" sz="1400" dirty="0">
                <a:solidFill>
                  <a:srgbClr val="C00000"/>
                </a:solidFill>
              </a:rPr>
              <a:t>False</a:t>
            </a:r>
            <a:r>
              <a:rPr lang="en-US" sz="1400" dirty="0"/>
              <a:t> → </a:t>
            </a:r>
            <a:r>
              <a:rPr lang="en-US" sz="1400" b="1" dirty="0"/>
              <a:t>M[1,2] = 0</a:t>
            </a:r>
            <a:endParaRPr lang="en-US" sz="1400" dirty="0"/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3EA3BD47-293B-91BC-ABB7-F7202464F0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9984891"/>
              </p:ext>
            </p:extLst>
          </p:nvPr>
        </p:nvGraphicFramePr>
        <p:xfrm>
          <a:off x="149559" y="1765677"/>
          <a:ext cx="6199043" cy="1889760"/>
        </p:xfrm>
        <a:graphic>
          <a:graphicData uri="http://schemas.openxmlformats.org/drawingml/2006/table">
            <a:tbl>
              <a:tblPr>
                <a:tableStyleId>{22838BEF-8BB2-4498-84A7-C5851F593DF1}</a:tableStyleId>
              </a:tblPr>
              <a:tblGrid>
                <a:gridCol w="509311">
                  <a:extLst>
                    <a:ext uri="{9D8B030D-6E8A-4147-A177-3AD203B41FA5}">
                      <a16:colId xmlns:a16="http://schemas.microsoft.com/office/drawing/2014/main" val="3972906344"/>
                    </a:ext>
                  </a:extLst>
                </a:gridCol>
                <a:gridCol w="509311">
                  <a:extLst>
                    <a:ext uri="{9D8B030D-6E8A-4147-A177-3AD203B41FA5}">
                      <a16:colId xmlns:a16="http://schemas.microsoft.com/office/drawing/2014/main" val="3278869761"/>
                    </a:ext>
                  </a:extLst>
                </a:gridCol>
                <a:gridCol w="509311">
                  <a:extLst>
                    <a:ext uri="{9D8B030D-6E8A-4147-A177-3AD203B41FA5}">
                      <a16:colId xmlns:a16="http://schemas.microsoft.com/office/drawing/2014/main" val="2980381826"/>
                    </a:ext>
                  </a:extLst>
                </a:gridCol>
                <a:gridCol w="509311">
                  <a:extLst>
                    <a:ext uri="{9D8B030D-6E8A-4147-A177-3AD203B41FA5}">
                      <a16:colId xmlns:a16="http://schemas.microsoft.com/office/drawing/2014/main" val="318935214"/>
                    </a:ext>
                  </a:extLst>
                </a:gridCol>
                <a:gridCol w="509311">
                  <a:extLst>
                    <a:ext uri="{9D8B030D-6E8A-4147-A177-3AD203B41FA5}">
                      <a16:colId xmlns:a16="http://schemas.microsoft.com/office/drawing/2014/main" val="1417345065"/>
                    </a:ext>
                  </a:extLst>
                </a:gridCol>
                <a:gridCol w="509311">
                  <a:extLst>
                    <a:ext uri="{9D8B030D-6E8A-4147-A177-3AD203B41FA5}">
                      <a16:colId xmlns:a16="http://schemas.microsoft.com/office/drawing/2014/main" val="4035069890"/>
                    </a:ext>
                  </a:extLst>
                </a:gridCol>
                <a:gridCol w="509311">
                  <a:extLst>
                    <a:ext uri="{9D8B030D-6E8A-4147-A177-3AD203B41FA5}">
                      <a16:colId xmlns:a16="http://schemas.microsoft.com/office/drawing/2014/main" val="1139066663"/>
                    </a:ext>
                  </a:extLst>
                </a:gridCol>
                <a:gridCol w="509311">
                  <a:extLst>
                    <a:ext uri="{9D8B030D-6E8A-4147-A177-3AD203B41FA5}">
                      <a16:colId xmlns:a16="http://schemas.microsoft.com/office/drawing/2014/main" val="1965151704"/>
                    </a:ext>
                  </a:extLst>
                </a:gridCol>
                <a:gridCol w="509311">
                  <a:extLst>
                    <a:ext uri="{9D8B030D-6E8A-4147-A177-3AD203B41FA5}">
                      <a16:colId xmlns:a16="http://schemas.microsoft.com/office/drawing/2014/main" val="3466236772"/>
                    </a:ext>
                  </a:extLst>
                </a:gridCol>
                <a:gridCol w="509311">
                  <a:extLst>
                    <a:ext uri="{9D8B030D-6E8A-4147-A177-3AD203B41FA5}">
                      <a16:colId xmlns:a16="http://schemas.microsoft.com/office/drawing/2014/main" val="605000183"/>
                    </a:ext>
                  </a:extLst>
                </a:gridCol>
                <a:gridCol w="509311">
                  <a:extLst>
                    <a:ext uri="{9D8B030D-6E8A-4147-A177-3AD203B41FA5}">
                      <a16:colId xmlns:a16="http://schemas.microsoft.com/office/drawing/2014/main" val="2825340421"/>
                    </a:ext>
                  </a:extLst>
                </a:gridCol>
                <a:gridCol w="596622">
                  <a:extLst>
                    <a:ext uri="{9D8B030D-6E8A-4147-A177-3AD203B41FA5}">
                      <a16:colId xmlns:a16="http://schemas.microsoft.com/office/drawing/2014/main" val="89012160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fontAlgn="ctr"/>
                      <a:br>
                        <a:rPr lang="en-US" sz="1400" b="1" dirty="0">
                          <a:effectLst/>
                        </a:rPr>
                      </a:br>
                      <a:endParaRPr lang="en-US" sz="1400" b="1" dirty="0">
                        <a:effectLst/>
                      </a:endParaRP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 err="1">
                          <a:effectLst/>
                        </a:rPr>
                        <a:t>i</a:t>
                      </a:r>
                      <a:r>
                        <a:rPr lang="en-US" sz="1400" b="1" dirty="0">
                          <a:effectLst/>
                        </a:rPr>
                        <a:t>=0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 err="1">
                          <a:effectLst/>
                        </a:rPr>
                        <a:t>i</a:t>
                      </a:r>
                      <a:r>
                        <a:rPr lang="en-US" sz="1400" b="1" dirty="0">
                          <a:effectLst/>
                        </a:rPr>
                        <a:t>=1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 err="1">
                          <a:effectLst/>
                        </a:rPr>
                        <a:t>i</a:t>
                      </a:r>
                      <a:r>
                        <a:rPr lang="en-US" sz="1400" b="1" dirty="0">
                          <a:effectLst/>
                        </a:rPr>
                        <a:t>=2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 err="1">
                          <a:effectLst/>
                        </a:rPr>
                        <a:t>i</a:t>
                      </a:r>
                      <a:r>
                        <a:rPr lang="en-US" sz="1400" b="1" dirty="0">
                          <a:effectLst/>
                        </a:rPr>
                        <a:t>=3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 err="1">
                          <a:effectLst/>
                        </a:rPr>
                        <a:t>i</a:t>
                      </a:r>
                      <a:r>
                        <a:rPr lang="en-US" sz="1400" b="1" dirty="0">
                          <a:effectLst/>
                        </a:rPr>
                        <a:t>=4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 err="1">
                          <a:effectLst/>
                        </a:rPr>
                        <a:t>i</a:t>
                      </a:r>
                      <a:r>
                        <a:rPr lang="en-US" sz="1400" b="1" dirty="0">
                          <a:effectLst/>
                        </a:rPr>
                        <a:t>=5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 err="1">
                          <a:effectLst/>
                        </a:rPr>
                        <a:t>i</a:t>
                      </a:r>
                      <a:r>
                        <a:rPr lang="en-US" sz="1400" b="1" dirty="0">
                          <a:effectLst/>
                        </a:rPr>
                        <a:t>=6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 err="1">
                          <a:effectLst/>
                        </a:rPr>
                        <a:t>i</a:t>
                      </a:r>
                      <a:r>
                        <a:rPr lang="en-US" sz="1400" b="1" dirty="0">
                          <a:effectLst/>
                        </a:rPr>
                        <a:t>=7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 err="1">
                          <a:effectLst/>
                        </a:rPr>
                        <a:t>i</a:t>
                      </a:r>
                      <a:r>
                        <a:rPr lang="en-US" sz="1400" b="1" dirty="0">
                          <a:effectLst/>
                        </a:rPr>
                        <a:t>=8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 err="1">
                          <a:effectLst/>
                        </a:rPr>
                        <a:t>i</a:t>
                      </a:r>
                      <a:r>
                        <a:rPr lang="en-US" sz="1400" b="1" dirty="0">
                          <a:effectLst/>
                        </a:rPr>
                        <a:t>=9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marL="0" marR="0" lvl="0" indent="0" algn="ctr" defTabSz="99569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="1" dirty="0">
                        <a:effectLst/>
                      </a:endParaRPr>
                    </a:p>
                    <a:p>
                      <a:pPr marL="0" marR="0" lvl="0" indent="0" algn="ctr" defTabSz="99569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 err="1">
                          <a:effectLst/>
                        </a:rPr>
                        <a:t>i</a:t>
                      </a:r>
                      <a:r>
                        <a:rPr lang="en-US" sz="1400" b="1" dirty="0">
                          <a:effectLst/>
                        </a:rPr>
                        <a:t>=10</a:t>
                      </a:r>
                    </a:p>
                    <a:p>
                      <a:pPr algn="ctr"/>
                      <a:endParaRPr 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35527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>
                          <a:effectLst/>
                        </a:rPr>
                        <a:t>k=1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>
                          <a:effectLst/>
                        </a:rPr>
                        <a:t>1.0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effectLst/>
                        </a:rPr>
                        <a:t>1.0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effectLst/>
                        </a:rPr>
                        <a:t>0.0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effectLst/>
                        </a:rPr>
                        <a:t>1.0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effectLst/>
                        </a:rPr>
                        <a:t>0.0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effectLst/>
                        </a:rPr>
                        <a:t>1.0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effectLst/>
                        </a:rPr>
                        <a:t>0.0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>
                          <a:effectLst/>
                        </a:rPr>
                        <a:t>1.0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>
                          <a:effectLst/>
                        </a:rPr>
                        <a:t>0.0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>
                          <a:effectLst/>
                        </a:rPr>
                        <a:t>1.0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>
                          <a:effectLst/>
                        </a:rPr>
                        <a:t>1.0</a:t>
                      </a: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659839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>
                          <a:effectLst/>
                        </a:rPr>
                        <a:t>k=2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>
                          <a:effectLst/>
                        </a:rPr>
                        <a:t>1.0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>
                          <a:effectLst/>
                        </a:rPr>
                        <a:t>1.0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>
                          <a:effectLst/>
                        </a:rPr>
                        <a:t>1.0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>
                          <a:effectLst/>
                        </a:rPr>
                        <a:t>1.0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effectLst/>
                        </a:rPr>
                        <a:t>0.0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effectLst/>
                        </a:rPr>
                        <a:t>0.0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effectLst/>
                        </a:rPr>
                        <a:t>0.0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effectLst/>
                        </a:rPr>
                        <a:t>1.0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>
                          <a:effectLst/>
                        </a:rPr>
                        <a:t>1.0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>
                          <a:effectLst/>
                        </a:rPr>
                        <a:t>1.0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>
                          <a:effectLst/>
                        </a:rPr>
                        <a:t>1.0</a:t>
                      </a: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38816212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>
                          <a:effectLst/>
                        </a:rPr>
                        <a:t>k=3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>
                          <a:effectLst/>
                        </a:rPr>
                        <a:t>1.0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>
                          <a:effectLst/>
                        </a:rPr>
                        <a:t>1.0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>
                          <a:effectLst/>
                        </a:rPr>
                        <a:t>1.0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>
                          <a:effectLst/>
                        </a:rPr>
                        <a:t>1.0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effectLst/>
                        </a:rPr>
                        <a:t>0.0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>
                          <a:effectLst/>
                        </a:rPr>
                        <a:t>1.0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effectLst/>
                        </a:rPr>
                        <a:t>0.0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effectLst/>
                        </a:rPr>
                        <a:t>1.0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effectLst/>
                        </a:rPr>
                        <a:t>1.0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effectLst/>
                        </a:rPr>
                        <a:t>1.0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>
                          <a:effectLst/>
                        </a:rPr>
                        <a:t>1.0</a:t>
                      </a: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293472648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>
                          <a:effectLst/>
                        </a:rPr>
                        <a:t>k=4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effectLst/>
                        </a:rPr>
                        <a:t>1.0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>
                          <a:effectLst/>
                        </a:rPr>
                        <a:t>1.0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>
                          <a:effectLst/>
                        </a:rPr>
                        <a:t>1.0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effectLst/>
                        </a:rPr>
                        <a:t>1.0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effectLst/>
                        </a:rPr>
                        <a:t>0.0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>
                          <a:effectLst/>
                        </a:rPr>
                        <a:t>0.0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effectLst/>
                        </a:rPr>
                        <a:t>0.0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>
                          <a:effectLst/>
                        </a:rPr>
                        <a:t>1.0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effectLst/>
                        </a:rPr>
                        <a:t>1.0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>
                          <a:effectLst/>
                        </a:rPr>
                        <a:t>1.0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effectLst/>
                        </a:rPr>
                        <a:t>1.0</a:t>
                      </a: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2190609028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AAA95C7-F7BE-B5A3-57C9-F52958FC687B}"/>
              </a:ext>
            </a:extLst>
          </p:cNvPr>
          <p:cNvGraphicFramePr>
            <a:graphicFrameLocks noGrp="1"/>
          </p:cNvGraphicFramePr>
          <p:nvPr/>
        </p:nvGraphicFramePr>
        <p:xfrm>
          <a:off x="7675880" y="1148898"/>
          <a:ext cx="2394962" cy="4204540"/>
        </p:xfrm>
        <a:graphic>
          <a:graphicData uri="http://schemas.openxmlformats.org/drawingml/2006/table">
            <a:tbl>
              <a:tblPr>
                <a:tableStyleId>{93296810-A885-4BE3-A3E7-6D5BEEA58F35}</a:tableStyleId>
              </a:tblPr>
              <a:tblGrid>
                <a:gridCol w="1197481">
                  <a:extLst>
                    <a:ext uri="{9D8B030D-6E8A-4147-A177-3AD203B41FA5}">
                      <a16:colId xmlns:a16="http://schemas.microsoft.com/office/drawing/2014/main" val="1397666308"/>
                    </a:ext>
                  </a:extLst>
                </a:gridCol>
                <a:gridCol w="1197481">
                  <a:extLst>
                    <a:ext uri="{9D8B030D-6E8A-4147-A177-3AD203B41FA5}">
                      <a16:colId xmlns:a16="http://schemas.microsoft.com/office/drawing/2014/main" val="3316600835"/>
                    </a:ext>
                  </a:extLst>
                </a:gridCol>
              </a:tblGrid>
              <a:tr h="64962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dirty="0">
                          <a:effectLst/>
                        </a:rPr>
                        <a:t>Index (</a:t>
                      </a:r>
                      <a:r>
                        <a:rPr lang="en-US" sz="1100" b="1" dirty="0" err="1">
                          <a:effectLst/>
                        </a:rPr>
                        <a:t>i</a:t>
                      </a:r>
                      <a:r>
                        <a:rPr lang="en-US" sz="1100" b="1" dirty="0">
                          <a:effectLst/>
                        </a:rPr>
                        <a:t>)</a:t>
                      </a:r>
                    </a:p>
                  </a:txBody>
                  <a:tcPr marL="74960" marR="74960" marT="37480" marB="3748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dirty="0">
                          <a:effectLst/>
                        </a:rPr>
                        <a:t>Detrended x[</a:t>
                      </a:r>
                      <a:r>
                        <a:rPr lang="en-US" sz="1100" b="1" dirty="0" err="1">
                          <a:effectLst/>
                        </a:rPr>
                        <a:t>i</a:t>
                      </a:r>
                      <a:r>
                        <a:rPr lang="en-US" sz="1100" b="1" dirty="0">
                          <a:effectLst/>
                        </a:rPr>
                        <a:t>]</a:t>
                      </a:r>
                    </a:p>
                  </a:txBody>
                  <a:tcPr marL="74960" marR="74960" marT="37480" marB="37480" anchor="ctr"/>
                </a:tc>
                <a:extLst>
                  <a:ext uri="{0D108BD9-81ED-4DB2-BD59-A6C34878D82A}">
                    <a16:rowId xmlns:a16="http://schemas.microsoft.com/office/drawing/2014/main" val="3108063996"/>
                  </a:ext>
                </a:extLst>
              </a:tr>
              <a:tr h="323174"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effectLst/>
                        </a:rPr>
                        <a:t>0</a:t>
                      </a:r>
                    </a:p>
                  </a:txBody>
                  <a:tcPr marL="74960" marR="74960" marT="37480" marB="37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effectLst/>
                        </a:rPr>
                        <a:t>-0.682</a:t>
                      </a:r>
                    </a:p>
                  </a:txBody>
                  <a:tcPr marL="74960" marR="74960" marT="37480" marB="37480" anchor="ctr"/>
                </a:tc>
                <a:extLst>
                  <a:ext uri="{0D108BD9-81ED-4DB2-BD59-A6C34878D82A}">
                    <a16:rowId xmlns:a16="http://schemas.microsoft.com/office/drawing/2014/main" val="192491124"/>
                  </a:ext>
                </a:extLst>
              </a:tr>
              <a:tr h="323174">
                <a:tc>
                  <a:txBody>
                    <a:bodyPr/>
                    <a:lstStyle/>
                    <a:p>
                      <a:pPr algn="ctr"/>
                      <a:r>
                        <a:rPr lang="en-US" sz="1100" b="1">
                          <a:effectLst/>
                        </a:rPr>
                        <a:t>1</a:t>
                      </a:r>
                    </a:p>
                  </a:txBody>
                  <a:tcPr marL="74960" marR="74960" marT="37480" marB="37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effectLst/>
                        </a:rPr>
                        <a:t>0.322</a:t>
                      </a:r>
                    </a:p>
                  </a:txBody>
                  <a:tcPr marL="74960" marR="74960" marT="37480" marB="37480" anchor="ctr"/>
                </a:tc>
                <a:extLst>
                  <a:ext uri="{0D108BD9-81ED-4DB2-BD59-A6C34878D82A}">
                    <a16:rowId xmlns:a16="http://schemas.microsoft.com/office/drawing/2014/main" val="3687381109"/>
                  </a:ext>
                </a:extLst>
              </a:tr>
              <a:tr h="323174"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effectLst/>
                        </a:rPr>
                        <a:t>2</a:t>
                      </a:r>
                    </a:p>
                  </a:txBody>
                  <a:tcPr marL="74960" marR="74960" marT="37480" marB="37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effectLst/>
                        </a:rPr>
                        <a:t>-0.475</a:t>
                      </a:r>
                    </a:p>
                  </a:txBody>
                  <a:tcPr marL="74960" marR="74960" marT="37480" marB="37480" anchor="ctr"/>
                </a:tc>
                <a:extLst>
                  <a:ext uri="{0D108BD9-81ED-4DB2-BD59-A6C34878D82A}">
                    <a16:rowId xmlns:a16="http://schemas.microsoft.com/office/drawing/2014/main" val="1714239915"/>
                  </a:ext>
                </a:extLst>
              </a:tr>
              <a:tr h="323174"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effectLst/>
                        </a:rPr>
                        <a:t>3</a:t>
                      </a:r>
                    </a:p>
                  </a:txBody>
                  <a:tcPr marL="74960" marR="74960" marT="37480" marB="37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effectLst/>
                        </a:rPr>
                        <a:t>1.329</a:t>
                      </a:r>
                    </a:p>
                  </a:txBody>
                  <a:tcPr marL="74960" marR="74960" marT="37480" marB="37480" anchor="ctr"/>
                </a:tc>
                <a:extLst>
                  <a:ext uri="{0D108BD9-81ED-4DB2-BD59-A6C34878D82A}">
                    <a16:rowId xmlns:a16="http://schemas.microsoft.com/office/drawing/2014/main" val="4152311000"/>
                  </a:ext>
                </a:extLst>
              </a:tr>
              <a:tr h="323174"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effectLst/>
                        </a:rPr>
                        <a:t>4</a:t>
                      </a:r>
                    </a:p>
                  </a:txBody>
                  <a:tcPr marL="74960" marR="74960" marT="37480" marB="37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effectLst/>
                        </a:rPr>
                        <a:t>-0.567</a:t>
                      </a:r>
                    </a:p>
                  </a:txBody>
                  <a:tcPr marL="74960" marR="74960" marT="37480" marB="37480" anchor="ctr"/>
                </a:tc>
                <a:extLst>
                  <a:ext uri="{0D108BD9-81ED-4DB2-BD59-A6C34878D82A}">
                    <a16:rowId xmlns:a16="http://schemas.microsoft.com/office/drawing/2014/main" val="3404331067"/>
                  </a:ext>
                </a:extLst>
              </a:tr>
              <a:tr h="323174">
                <a:tc>
                  <a:txBody>
                    <a:bodyPr/>
                    <a:lstStyle/>
                    <a:p>
                      <a:pPr algn="ctr"/>
                      <a:r>
                        <a:rPr lang="en-US" sz="1100" b="1">
                          <a:effectLst/>
                        </a:rPr>
                        <a:t>5</a:t>
                      </a:r>
                    </a:p>
                  </a:txBody>
                  <a:tcPr marL="74960" marR="74960" marT="37480" marB="37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effectLst/>
                        </a:rPr>
                        <a:t>0.436</a:t>
                      </a:r>
                    </a:p>
                  </a:txBody>
                  <a:tcPr marL="74960" marR="74960" marT="37480" marB="37480" anchor="ctr"/>
                </a:tc>
                <a:extLst>
                  <a:ext uri="{0D108BD9-81ED-4DB2-BD59-A6C34878D82A}">
                    <a16:rowId xmlns:a16="http://schemas.microsoft.com/office/drawing/2014/main" val="1109419150"/>
                  </a:ext>
                </a:extLst>
              </a:tr>
              <a:tr h="323174">
                <a:tc>
                  <a:txBody>
                    <a:bodyPr/>
                    <a:lstStyle/>
                    <a:p>
                      <a:pPr algn="ctr"/>
                      <a:r>
                        <a:rPr lang="en-US" sz="1100" b="1">
                          <a:effectLst/>
                        </a:rPr>
                        <a:t>6</a:t>
                      </a:r>
                    </a:p>
                  </a:txBody>
                  <a:tcPr marL="74960" marR="74960" marT="37480" marB="37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effectLst/>
                        </a:rPr>
                        <a:t>-0.660</a:t>
                      </a:r>
                    </a:p>
                  </a:txBody>
                  <a:tcPr marL="74960" marR="74960" marT="37480" marB="37480" anchor="ctr"/>
                </a:tc>
                <a:extLst>
                  <a:ext uri="{0D108BD9-81ED-4DB2-BD59-A6C34878D82A}">
                    <a16:rowId xmlns:a16="http://schemas.microsoft.com/office/drawing/2014/main" val="2648314809"/>
                  </a:ext>
                </a:extLst>
              </a:tr>
              <a:tr h="323174">
                <a:tc>
                  <a:txBody>
                    <a:bodyPr/>
                    <a:lstStyle/>
                    <a:p>
                      <a:pPr algn="ctr"/>
                      <a:r>
                        <a:rPr lang="en-US" sz="1100" b="1">
                          <a:effectLst/>
                        </a:rPr>
                        <a:t>7</a:t>
                      </a:r>
                    </a:p>
                  </a:txBody>
                  <a:tcPr marL="74960" marR="74960" marT="37480" marB="37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effectLst/>
                        </a:rPr>
                        <a:t>0.844</a:t>
                      </a:r>
                    </a:p>
                  </a:txBody>
                  <a:tcPr marL="74960" marR="74960" marT="37480" marB="37480" anchor="ctr"/>
                </a:tc>
                <a:extLst>
                  <a:ext uri="{0D108BD9-81ED-4DB2-BD59-A6C34878D82A}">
                    <a16:rowId xmlns:a16="http://schemas.microsoft.com/office/drawing/2014/main" val="489002946"/>
                  </a:ext>
                </a:extLst>
              </a:tr>
              <a:tr h="323174">
                <a:tc>
                  <a:txBody>
                    <a:bodyPr/>
                    <a:lstStyle/>
                    <a:p>
                      <a:pPr algn="ctr"/>
                      <a:r>
                        <a:rPr lang="en-US" sz="1100" b="1">
                          <a:effectLst/>
                        </a:rPr>
                        <a:t>8</a:t>
                      </a:r>
                    </a:p>
                  </a:txBody>
                  <a:tcPr marL="74960" marR="74960" marT="37480" marB="37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effectLst/>
                        </a:rPr>
                        <a:t>-0.353</a:t>
                      </a:r>
                    </a:p>
                  </a:txBody>
                  <a:tcPr marL="74960" marR="74960" marT="37480" marB="37480" anchor="ctr"/>
                </a:tc>
                <a:extLst>
                  <a:ext uri="{0D108BD9-81ED-4DB2-BD59-A6C34878D82A}">
                    <a16:rowId xmlns:a16="http://schemas.microsoft.com/office/drawing/2014/main" val="2797479630"/>
                  </a:ext>
                </a:extLst>
              </a:tr>
              <a:tr h="323174">
                <a:tc>
                  <a:txBody>
                    <a:bodyPr/>
                    <a:lstStyle/>
                    <a:p>
                      <a:pPr algn="ctr"/>
                      <a:r>
                        <a:rPr lang="en-US" sz="1100" b="1">
                          <a:effectLst/>
                        </a:rPr>
                        <a:t>9</a:t>
                      </a:r>
                    </a:p>
                  </a:txBody>
                  <a:tcPr marL="74960" marR="74960" marT="37480" marB="37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effectLst/>
                        </a:rPr>
                        <a:t>0.451</a:t>
                      </a:r>
                    </a:p>
                  </a:txBody>
                  <a:tcPr marL="74960" marR="74960" marT="37480" marB="37480" anchor="ctr"/>
                </a:tc>
                <a:extLst>
                  <a:ext uri="{0D108BD9-81ED-4DB2-BD59-A6C34878D82A}">
                    <a16:rowId xmlns:a16="http://schemas.microsoft.com/office/drawing/2014/main" val="2634928070"/>
                  </a:ext>
                </a:extLst>
              </a:tr>
              <a:tr h="323174"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effectLst/>
                        </a:rPr>
                        <a:t>10</a:t>
                      </a:r>
                    </a:p>
                  </a:txBody>
                  <a:tcPr marL="74960" marR="74960" marT="37480" marB="37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effectLst/>
                        </a:rPr>
                        <a:t>-0.645</a:t>
                      </a:r>
                    </a:p>
                  </a:txBody>
                  <a:tcPr marL="74960" marR="74960" marT="37480" marB="37480" anchor="ctr"/>
                </a:tc>
                <a:extLst>
                  <a:ext uri="{0D108BD9-81ED-4DB2-BD59-A6C34878D82A}">
                    <a16:rowId xmlns:a16="http://schemas.microsoft.com/office/drawing/2014/main" val="4003172703"/>
                  </a:ext>
                </a:extLst>
              </a:tr>
            </a:tbl>
          </a:graphicData>
        </a:graphic>
      </p:graphicFrame>
      <p:sp>
        <p:nvSpPr>
          <p:cNvPr id="9" name="Google Shape;682;p26">
            <a:extLst>
              <a:ext uri="{FF2B5EF4-FFF2-40B4-BE49-F238E27FC236}">
                <a16:creationId xmlns:a16="http://schemas.microsoft.com/office/drawing/2014/main" id="{2F581D4A-763D-F503-8B88-BB3B6BE0BE5E}"/>
              </a:ext>
            </a:extLst>
          </p:cNvPr>
          <p:cNvSpPr txBox="1"/>
          <p:nvPr/>
        </p:nvSpPr>
        <p:spPr>
          <a:xfrm>
            <a:off x="2205374" y="4355152"/>
            <a:ext cx="1797264" cy="3046958"/>
          </a:xfrm>
          <a:prstGeom prst="rect">
            <a:avLst/>
          </a:prstGeom>
          <a:noFill/>
          <a:ln w="19050" cap="flat" cmpd="sng">
            <a:solidFill>
              <a:schemeClr val="accent6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buNone/>
            </a:pPr>
            <a:r>
              <a:rPr lang="en-US" sz="18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k = 2</a:t>
            </a:r>
          </a:p>
          <a:p>
            <a:pPr>
              <a:buNone/>
            </a:pPr>
            <a:endParaRPr lang="en-US" sz="1400" b="1" dirty="0"/>
          </a:p>
          <a:p>
            <a:pPr>
              <a:buNone/>
            </a:pPr>
            <a:r>
              <a:rPr lang="en-US" sz="1400" b="1" dirty="0" err="1"/>
              <a:t>i</a:t>
            </a:r>
            <a:r>
              <a:rPr lang="en-US" sz="1400" b="1" dirty="0"/>
              <a:t> = 2: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/>
              <a:t>x[2]=−0.4745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/>
              <a:t>x[0]=−0.6818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/>
              <a:t>x[4]=−0.5673</a:t>
            </a:r>
            <a:br>
              <a:rPr lang="en-US" sz="1400" dirty="0"/>
            </a:br>
            <a:r>
              <a:rPr lang="en-US" sz="1400" dirty="0">
                <a:solidFill>
                  <a:srgbClr val="00B050"/>
                </a:solidFill>
              </a:rPr>
              <a:t>True</a:t>
            </a:r>
            <a:r>
              <a:rPr lang="en-US" sz="1400" dirty="0"/>
              <a:t> → </a:t>
            </a:r>
            <a:r>
              <a:rPr lang="en-US" sz="1400" b="1" dirty="0"/>
              <a:t>M[2,2] = 1</a:t>
            </a:r>
            <a:endParaRPr lang="en-US" sz="1400" dirty="0"/>
          </a:p>
          <a:p>
            <a:endParaRPr lang="en-US" sz="1400" b="1" dirty="0"/>
          </a:p>
          <a:p>
            <a:pPr>
              <a:buNone/>
            </a:pPr>
            <a:r>
              <a:rPr lang="en-US" sz="1400" b="1" dirty="0" err="1"/>
              <a:t>i</a:t>
            </a:r>
            <a:r>
              <a:rPr lang="en-US" sz="1400" b="1" dirty="0"/>
              <a:t> = 3: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/>
              <a:t>x[3]=1.3291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/>
              <a:t>x[1]=0.3218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/>
              <a:t>x[5]=0.4364</a:t>
            </a:r>
            <a:br>
              <a:rPr lang="en-US" sz="1400" dirty="0"/>
            </a:br>
            <a:r>
              <a:rPr lang="en-US" sz="1400" dirty="0">
                <a:solidFill>
                  <a:srgbClr val="00B050"/>
                </a:solidFill>
              </a:rPr>
              <a:t>True</a:t>
            </a:r>
            <a:r>
              <a:rPr lang="en-US" sz="1400" dirty="0"/>
              <a:t> → </a:t>
            </a:r>
            <a:r>
              <a:rPr lang="en-US" sz="1400" b="1" dirty="0"/>
              <a:t>M[2,3] = 1</a:t>
            </a:r>
            <a:endParaRPr lang="en-US" sz="1400" dirty="0"/>
          </a:p>
        </p:txBody>
      </p:sp>
      <p:sp>
        <p:nvSpPr>
          <p:cNvPr id="14" name="Google Shape;682;p26">
            <a:extLst>
              <a:ext uri="{FF2B5EF4-FFF2-40B4-BE49-F238E27FC236}">
                <a16:creationId xmlns:a16="http://schemas.microsoft.com/office/drawing/2014/main" id="{B8622158-1334-58C3-D00D-CD6F107ABEF5}"/>
              </a:ext>
            </a:extLst>
          </p:cNvPr>
          <p:cNvSpPr txBox="1"/>
          <p:nvPr/>
        </p:nvSpPr>
        <p:spPr>
          <a:xfrm>
            <a:off x="4316345" y="4355152"/>
            <a:ext cx="1797264" cy="3046958"/>
          </a:xfrm>
          <a:prstGeom prst="rect">
            <a:avLst/>
          </a:prstGeom>
          <a:noFill/>
          <a:ln w="19050" cap="flat" cmpd="sng">
            <a:solidFill>
              <a:schemeClr val="accent6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buNone/>
            </a:pPr>
            <a:r>
              <a:rPr lang="en-US" sz="18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k = 3</a:t>
            </a:r>
          </a:p>
          <a:p>
            <a:pPr>
              <a:buNone/>
            </a:pPr>
            <a:endParaRPr lang="en-US" sz="1400" b="1" dirty="0"/>
          </a:p>
          <a:p>
            <a:pPr>
              <a:buNone/>
            </a:pPr>
            <a:r>
              <a:rPr lang="en-US" sz="1400" b="1" dirty="0" err="1"/>
              <a:t>i</a:t>
            </a:r>
            <a:r>
              <a:rPr lang="en-US" sz="1400" b="1" dirty="0"/>
              <a:t> = 2: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/>
              <a:t>x[2]=−0.4745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/>
              <a:t>x[0]=−0.6818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/>
              <a:t>x[4]=−0.5673</a:t>
            </a:r>
            <a:br>
              <a:rPr lang="en-US" sz="1400" dirty="0"/>
            </a:br>
            <a:r>
              <a:rPr lang="en-US" sz="1400" dirty="0">
                <a:solidFill>
                  <a:srgbClr val="00B050"/>
                </a:solidFill>
              </a:rPr>
              <a:t>True</a:t>
            </a:r>
            <a:r>
              <a:rPr lang="en-US" sz="1400" dirty="0"/>
              <a:t> → </a:t>
            </a:r>
            <a:r>
              <a:rPr lang="en-US" sz="1400" b="1" dirty="0"/>
              <a:t>M[2,2] = 1</a:t>
            </a:r>
            <a:endParaRPr lang="en-US" sz="1400" dirty="0"/>
          </a:p>
          <a:p>
            <a:endParaRPr lang="en-US" sz="1400" b="1" dirty="0"/>
          </a:p>
          <a:p>
            <a:pPr>
              <a:buNone/>
            </a:pPr>
            <a:r>
              <a:rPr lang="en-US" sz="1400" b="1" dirty="0" err="1"/>
              <a:t>i</a:t>
            </a:r>
            <a:r>
              <a:rPr lang="en-US" sz="1400" b="1" dirty="0"/>
              <a:t> = 3: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/>
              <a:t>x[3]=1.3291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/>
              <a:t>x[1]=0.3218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/>
              <a:t>x[5]=0.4364</a:t>
            </a:r>
            <a:br>
              <a:rPr lang="en-US" sz="1400" dirty="0"/>
            </a:br>
            <a:r>
              <a:rPr lang="en-US" sz="1400" dirty="0">
                <a:solidFill>
                  <a:srgbClr val="00B050"/>
                </a:solidFill>
              </a:rPr>
              <a:t>True</a:t>
            </a:r>
            <a:r>
              <a:rPr lang="en-US" sz="1400" dirty="0"/>
              <a:t> → </a:t>
            </a:r>
            <a:r>
              <a:rPr lang="en-US" sz="1400" b="1" dirty="0"/>
              <a:t>M[2,3] = 1</a:t>
            </a:r>
            <a:endParaRPr lang="en-US" sz="1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152444A-A34B-DCA6-CDC3-0436DC045130}"/>
              </a:ext>
            </a:extLst>
          </p:cNvPr>
          <p:cNvSpPr txBox="1"/>
          <p:nvPr/>
        </p:nvSpPr>
        <p:spPr>
          <a:xfrm>
            <a:off x="6427316" y="5586228"/>
            <a:ext cx="3527896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dirty="0">
                <a:solidFill>
                  <a:schemeClr val="tx2">
                    <a:lumMod val="75000"/>
                  </a:schemeClr>
                </a:solidFill>
                <a:latin typeface="Caladea" panose="020B0600000101010101" charset="0"/>
                <a:ea typeface="Caladea"/>
                <a:cs typeface="Caladea"/>
                <a:sym typeface="Caladea"/>
              </a:rPr>
              <a:t>If  </a:t>
            </a:r>
            <a:r>
              <a:rPr lang="nn-NO" sz="1600" b="1" i="1" dirty="0">
                <a:solidFill>
                  <a:schemeClr val="tx2">
                    <a:lumMod val="75000"/>
                  </a:schemeClr>
                </a:solidFill>
                <a:latin typeface="Caladea" panose="020B0600000101010101" charset="0"/>
                <a:ea typeface="Caladea"/>
                <a:cs typeface="Caladea"/>
                <a:sym typeface="Caladea"/>
              </a:rPr>
              <a:t>x[i] &gt; x[ i − k ]  and  x[ i ]  &gt;  x [ i + k ]: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dirty="0">
                <a:solidFill>
                  <a:schemeClr val="tx2">
                    <a:lumMod val="75000"/>
                  </a:schemeClr>
                </a:solidFill>
                <a:latin typeface="Caladea" panose="020B0600000101010101" charset="0"/>
                <a:ea typeface="Caladea"/>
                <a:cs typeface="Caladea"/>
                <a:sym typeface="Caladea"/>
              </a:rPr>
              <a:t>     𝑀 [ 𝑘,𝑖 ]  = 1</a:t>
            </a:r>
            <a:r>
              <a:rPr lang="nn-NO" sz="1600" b="1" i="1" dirty="0">
                <a:solidFill>
                  <a:schemeClr val="tx2">
                    <a:lumMod val="75000"/>
                  </a:schemeClr>
                </a:solidFill>
                <a:latin typeface="Caladea" panose="020B0600000101010101" charset="0"/>
                <a:ea typeface="Caladea"/>
                <a:cs typeface="Caladea"/>
                <a:sym typeface="Caladea"/>
              </a:rPr>
              <a:t> 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n-NO" sz="1600" b="1" i="1" dirty="0">
                <a:solidFill>
                  <a:schemeClr val="tx2">
                    <a:lumMod val="75000"/>
                  </a:schemeClr>
                </a:solidFill>
                <a:latin typeface="Caladea" panose="020B0600000101010101" charset="0"/>
                <a:ea typeface="Caladea"/>
                <a:cs typeface="Caladea"/>
                <a:sym typeface="Caladea"/>
              </a:rPr>
              <a:t>Esle: 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dirty="0">
                <a:solidFill>
                  <a:schemeClr val="tx2">
                    <a:lumMod val="75000"/>
                  </a:schemeClr>
                </a:solidFill>
                <a:latin typeface="Caladea" panose="020B0600000101010101" charset="0"/>
                <a:ea typeface="Caladea"/>
                <a:cs typeface="Caladea"/>
                <a:sym typeface="Caladea"/>
              </a:rPr>
              <a:t>      𝑀 [ 𝑘,𝑖 ]  =  </a:t>
            </a:r>
            <a:r>
              <a:rPr lang="nn-NO" sz="1600" b="1" i="1" dirty="0">
                <a:solidFill>
                  <a:schemeClr val="tx2">
                    <a:lumMod val="75000"/>
                  </a:schemeClr>
                </a:solidFill>
                <a:latin typeface="Caladea" panose="020B0600000101010101" charset="0"/>
                <a:ea typeface="Caladea"/>
                <a:cs typeface="Caladea"/>
                <a:sym typeface="Caladea"/>
              </a:rPr>
              <a:t>0</a:t>
            </a:r>
            <a:endParaRPr lang="en-US" sz="1600" b="1" i="1" dirty="0">
              <a:solidFill>
                <a:schemeClr val="tx2">
                  <a:lumMod val="75000"/>
                </a:schemeClr>
              </a:solidFill>
              <a:latin typeface="Caladea" panose="020B0600000101010101" charset="0"/>
              <a:ea typeface="Caladea"/>
              <a:cs typeface="Caladea"/>
              <a:sym typeface="Caladea"/>
            </a:endParaRPr>
          </a:p>
          <a:p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8796910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EAE777-F52D-A65A-A729-5BA662F59A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2252060-D6AE-33F0-DDF7-E0A50A1E0BD8}"/>
              </a:ext>
            </a:extLst>
          </p:cNvPr>
          <p:cNvSpPr txBox="1"/>
          <p:nvPr/>
        </p:nvSpPr>
        <p:spPr>
          <a:xfrm>
            <a:off x="306140" y="159153"/>
            <a:ext cx="8327848" cy="713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000" b="0" i="0" u="none" strike="noStrike" dirty="0">
                <a:solidFill>
                  <a:srgbClr val="000000"/>
                </a:solidFill>
                <a:effectLst/>
                <a:latin typeface="Caladea"/>
              </a:rPr>
              <a:t>Algorithm AMPD: Deep Dive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D99887D-9934-2C0D-0027-CE0F70AC1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63602" y="7008171"/>
            <a:ext cx="2495127" cy="402567"/>
          </a:xfrm>
        </p:spPr>
        <p:txBody>
          <a:bodyPr/>
          <a:lstStyle/>
          <a:p>
            <a:fld id="{1B597EC8-03FB-421D-BA76-5865596B8B77}" type="slidenum">
              <a:rPr lang="ko-KR" altLang="en-US" smtClean="0"/>
              <a:pPr/>
              <a:t>23</a:t>
            </a:fld>
            <a:endParaRPr lang="ko-KR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85118F-2433-92F3-D57A-E8D64892E8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917" y="-107801"/>
            <a:ext cx="1571625" cy="74771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03E2933-0CA0-BA07-3881-1D2020A1BB26}"/>
              </a:ext>
            </a:extLst>
          </p:cNvPr>
          <p:cNvSpPr txBox="1"/>
          <p:nvPr/>
        </p:nvSpPr>
        <p:spPr>
          <a:xfrm>
            <a:off x="165060" y="1121841"/>
            <a:ext cx="791794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aladea" panose="020B0600000101010101" charset="0"/>
              </a:rPr>
              <a:t>Step 3: G(I) - Peak Support Scores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EE5C3657-D362-439E-4690-8F5B528C30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5120650"/>
              </p:ext>
            </p:extLst>
          </p:nvPr>
        </p:nvGraphicFramePr>
        <p:xfrm>
          <a:off x="3601644" y="2002019"/>
          <a:ext cx="6571675" cy="4364390"/>
        </p:xfrm>
        <a:graphic>
          <a:graphicData uri="http://schemas.openxmlformats.org/drawingml/2006/table">
            <a:tbl>
              <a:tblPr>
                <a:tableStyleId>{7DF18680-E054-41AD-8BC1-D1AEF772440D}</a:tableStyleId>
              </a:tblPr>
              <a:tblGrid>
                <a:gridCol w="898494">
                  <a:extLst>
                    <a:ext uri="{9D8B030D-6E8A-4147-A177-3AD203B41FA5}">
                      <a16:colId xmlns:a16="http://schemas.microsoft.com/office/drawing/2014/main" val="1382027190"/>
                    </a:ext>
                  </a:extLst>
                </a:gridCol>
                <a:gridCol w="1244896">
                  <a:extLst>
                    <a:ext uri="{9D8B030D-6E8A-4147-A177-3AD203B41FA5}">
                      <a16:colId xmlns:a16="http://schemas.microsoft.com/office/drawing/2014/main" val="3091467192"/>
                    </a:ext>
                  </a:extLst>
                </a:gridCol>
                <a:gridCol w="829931">
                  <a:extLst>
                    <a:ext uri="{9D8B030D-6E8A-4147-A177-3AD203B41FA5}">
                      <a16:colId xmlns:a16="http://schemas.microsoft.com/office/drawing/2014/main" val="2050802011"/>
                    </a:ext>
                  </a:extLst>
                </a:gridCol>
                <a:gridCol w="912923">
                  <a:extLst>
                    <a:ext uri="{9D8B030D-6E8A-4147-A177-3AD203B41FA5}">
                      <a16:colId xmlns:a16="http://schemas.microsoft.com/office/drawing/2014/main" val="3038455659"/>
                    </a:ext>
                  </a:extLst>
                </a:gridCol>
                <a:gridCol w="912923">
                  <a:extLst>
                    <a:ext uri="{9D8B030D-6E8A-4147-A177-3AD203B41FA5}">
                      <a16:colId xmlns:a16="http://schemas.microsoft.com/office/drawing/2014/main" val="1587155404"/>
                    </a:ext>
                  </a:extLst>
                </a:gridCol>
                <a:gridCol w="829931">
                  <a:extLst>
                    <a:ext uri="{9D8B030D-6E8A-4147-A177-3AD203B41FA5}">
                      <a16:colId xmlns:a16="http://schemas.microsoft.com/office/drawing/2014/main" val="2082336451"/>
                    </a:ext>
                  </a:extLst>
                </a:gridCol>
                <a:gridCol w="942577">
                  <a:extLst>
                    <a:ext uri="{9D8B030D-6E8A-4147-A177-3AD203B41FA5}">
                      <a16:colId xmlns:a16="http://schemas.microsoft.com/office/drawing/2014/main" val="3782173698"/>
                    </a:ext>
                  </a:extLst>
                </a:gridCol>
              </a:tblGrid>
              <a:tr h="724655">
                <a:tc>
                  <a:txBody>
                    <a:bodyPr/>
                    <a:lstStyle/>
                    <a:p>
                      <a:pPr marL="0" marR="0" lvl="0" indent="0" algn="ctr" defTabSz="99569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300" b="1" dirty="0">
                        <a:effectLst/>
                      </a:endParaRPr>
                    </a:p>
                    <a:p>
                      <a:pPr marL="0" marR="0" lvl="0" indent="0" algn="ctr" defTabSz="99569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b="1" dirty="0">
                          <a:effectLst/>
                        </a:rPr>
                        <a:t>Index (</a:t>
                      </a:r>
                      <a:r>
                        <a:rPr lang="en-US" sz="1300" b="1" dirty="0" err="1">
                          <a:effectLst/>
                        </a:rPr>
                        <a:t>i</a:t>
                      </a:r>
                      <a:r>
                        <a:rPr lang="en-US" sz="1300" b="1" dirty="0">
                          <a:effectLst/>
                        </a:rPr>
                        <a:t>)</a:t>
                      </a:r>
                    </a:p>
                    <a:p>
                      <a:pPr algn="ctr" fontAlgn="ctr"/>
                      <a:endParaRPr lang="en-US" sz="1300" b="1" dirty="0">
                        <a:effectLst/>
                      </a:endParaRPr>
                    </a:p>
                  </a:txBody>
                  <a:tcPr marL="74960" marR="74960" marT="37480" marB="37480" anchor="ctr"/>
                </a:tc>
                <a:tc>
                  <a:txBody>
                    <a:bodyPr/>
                    <a:lstStyle/>
                    <a:p>
                      <a:pPr marL="0" marR="0" lvl="0" indent="0" algn="ctr" defTabSz="99569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300" b="1" dirty="0">
                        <a:effectLst/>
                      </a:endParaRPr>
                    </a:p>
                    <a:p>
                      <a:pPr marL="0" marR="0" lvl="0" indent="0" algn="ctr" defTabSz="99569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b="1" dirty="0" err="1">
                          <a:effectLst/>
                        </a:rPr>
                        <a:t>x_detrended</a:t>
                      </a:r>
                      <a:endParaRPr lang="en-US" sz="1300" b="1" dirty="0">
                        <a:effectLst/>
                      </a:endParaRPr>
                    </a:p>
                    <a:p>
                      <a:pPr algn="ctr" fontAlgn="ctr"/>
                      <a:endParaRPr lang="en-US" sz="1300" b="1" dirty="0">
                        <a:effectLst/>
                      </a:endParaRPr>
                    </a:p>
                  </a:txBody>
                  <a:tcPr marL="74960" marR="74960" marT="37480" marB="3748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1" dirty="0">
                          <a:effectLst/>
                        </a:rPr>
                        <a:t>k=1</a:t>
                      </a:r>
                    </a:p>
                  </a:txBody>
                  <a:tcPr marL="74960" marR="74960" marT="37480" marB="3748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1" dirty="0">
                          <a:effectLst/>
                        </a:rPr>
                        <a:t>k=2</a:t>
                      </a:r>
                    </a:p>
                  </a:txBody>
                  <a:tcPr marL="74960" marR="74960" marT="37480" marB="3748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1" dirty="0">
                          <a:effectLst/>
                        </a:rPr>
                        <a:t>k=3</a:t>
                      </a:r>
                    </a:p>
                  </a:txBody>
                  <a:tcPr marL="74960" marR="74960" marT="37480" marB="37480" anchor="ctr"/>
                </a:tc>
                <a:tc>
                  <a:txBody>
                    <a:bodyPr/>
                    <a:lstStyle/>
                    <a:p>
                      <a:pPr marL="0" marR="0" lvl="0" indent="0" algn="ctr" defTabSz="99569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300" b="1" dirty="0">
                        <a:effectLst/>
                      </a:endParaRPr>
                    </a:p>
                    <a:p>
                      <a:pPr marL="0" marR="0" lvl="0" indent="0" algn="ctr" defTabSz="99569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b="1" dirty="0">
                          <a:effectLst/>
                        </a:rPr>
                        <a:t>k=4</a:t>
                      </a:r>
                    </a:p>
                    <a:p>
                      <a:pPr algn="ctr"/>
                      <a:endParaRPr lang="en-US" sz="1300" b="1" dirty="0"/>
                    </a:p>
                  </a:txBody>
                  <a:tcPr marL="89952" marR="89952" marT="44976" marB="44976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1" dirty="0">
                          <a:effectLst/>
                        </a:rPr>
                        <a:t>G(</a:t>
                      </a:r>
                      <a:r>
                        <a:rPr lang="en-US" sz="1300" b="1" dirty="0" err="1">
                          <a:effectLst/>
                        </a:rPr>
                        <a:t>i</a:t>
                      </a:r>
                      <a:r>
                        <a:rPr lang="en-US" sz="1300" b="1" dirty="0">
                          <a:effectLst/>
                        </a:rPr>
                        <a:t>)</a:t>
                      </a:r>
                    </a:p>
                    <a:p>
                      <a:pPr algn="ctr" fontAlgn="ctr"/>
                      <a:r>
                        <a:rPr lang="en-US" sz="1300" b="1" dirty="0">
                          <a:effectLst/>
                        </a:rPr>
                        <a:t>1+2+3+4</a:t>
                      </a:r>
                    </a:p>
                  </a:txBody>
                  <a:tcPr marL="74960" marR="74960" marT="37480" marB="3748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2823414"/>
                  </a:ext>
                </a:extLst>
              </a:tr>
              <a:tr h="330885"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>
                          <a:effectLst/>
                        </a:rPr>
                        <a:t>0</a:t>
                      </a:r>
                    </a:p>
                  </a:txBody>
                  <a:tcPr marL="74960" marR="74960" marT="37480" marB="37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>
                          <a:effectLst/>
                        </a:rPr>
                        <a:t>-0.6818</a:t>
                      </a:r>
                    </a:p>
                  </a:txBody>
                  <a:tcPr marL="74960" marR="74960" marT="37480" marB="37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>
                          <a:effectLst/>
                        </a:rPr>
                        <a:t>1.0</a:t>
                      </a:r>
                    </a:p>
                  </a:txBody>
                  <a:tcPr marL="74960" marR="74960" marT="37480" marB="37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>
                          <a:effectLst/>
                        </a:rPr>
                        <a:t>1.0</a:t>
                      </a:r>
                    </a:p>
                  </a:txBody>
                  <a:tcPr marL="74960" marR="74960" marT="37480" marB="37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>
                          <a:effectLst/>
                        </a:rPr>
                        <a:t>1.0</a:t>
                      </a:r>
                    </a:p>
                  </a:txBody>
                  <a:tcPr marL="74960" marR="74960" marT="37480" marB="37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>
                          <a:effectLst/>
                        </a:rPr>
                        <a:t>1.0</a:t>
                      </a:r>
                    </a:p>
                  </a:txBody>
                  <a:tcPr marL="74960" marR="74960" marT="37480" marB="37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>
                          <a:effectLst/>
                        </a:rPr>
                        <a:t>4</a:t>
                      </a:r>
                    </a:p>
                  </a:txBody>
                  <a:tcPr marL="74960" marR="74960" marT="37480" marB="3748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3528331"/>
                  </a:ext>
                </a:extLst>
              </a:tr>
              <a:tr h="330885">
                <a:tc>
                  <a:txBody>
                    <a:bodyPr/>
                    <a:lstStyle/>
                    <a:p>
                      <a:pPr algn="ctr"/>
                      <a:r>
                        <a:rPr lang="en-US" sz="1300" b="1">
                          <a:effectLst/>
                        </a:rPr>
                        <a:t>1</a:t>
                      </a:r>
                    </a:p>
                  </a:txBody>
                  <a:tcPr marL="74960" marR="74960" marT="37480" marB="37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>
                          <a:effectLst/>
                        </a:rPr>
                        <a:t>0.3218</a:t>
                      </a:r>
                    </a:p>
                  </a:txBody>
                  <a:tcPr marL="74960" marR="74960" marT="37480" marB="37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>
                          <a:effectLst/>
                        </a:rPr>
                        <a:t>1.0</a:t>
                      </a:r>
                    </a:p>
                  </a:txBody>
                  <a:tcPr marL="74960" marR="74960" marT="37480" marB="37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>
                          <a:effectLst/>
                        </a:rPr>
                        <a:t>1.0</a:t>
                      </a:r>
                    </a:p>
                  </a:txBody>
                  <a:tcPr marL="74960" marR="74960" marT="37480" marB="37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>
                          <a:effectLst/>
                        </a:rPr>
                        <a:t>1.0</a:t>
                      </a:r>
                    </a:p>
                  </a:txBody>
                  <a:tcPr marL="74960" marR="74960" marT="37480" marB="37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>
                          <a:effectLst/>
                        </a:rPr>
                        <a:t>1.0</a:t>
                      </a:r>
                    </a:p>
                  </a:txBody>
                  <a:tcPr marL="74960" marR="74960" marT="37480" marB="37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>
                          <a:effectLst/>
                        </a:rPr>
                        <a:t>4</a:t>
                      </a:r>
                    </a:p>
                  </a:txBody>
                  <a:tcPr marL="74960" marR="74960" marT="37480" marB="3748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4344869"/>
                  </a:ext>
                </a:extLst>
              </a:tr>
              <a:tr h="330885">
                <a:tc>
                  <a:txBody>
                    <a:bodyPr/>
                    <a:lstStyle/>
                    <a:p>
                      <a:pPr algn="ctr"/>
                      <a:r>
                        <a:rPr lang="en-US" sz="1300" b="1">
                          <a:effectLst/>
                        </a:rPr>
                        <a:t>2</a:t>
                      </a:r>
                    </a:p>
                  </a:txBody>
                  <a:tcPr marL="74960" marR="74960" marT="37480" marB="37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>
                          <a:effectLst/>
                        </a:rPr>
                        <a:t>-0.4745</a:t>
                      </a:r>
                    </a:p>
                  </a:txBody>
                  <a:tcPr marL="74960" marR="74960" marT="37480" marB="37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>
                          <a:effectLst/>
                        </a:rPr>
                        <a:t>0.0</a:t>
                      </a:r>
                    </a:p>
                  </a:txBody>
                  <a:tcPr marL="74960" marR="74960" marT="37480" marB="37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>
                          <a:effectLst/>
                        </a:rPr>
                        <a:t>1.0</a:t>
                      </a:r>
                    </a:p>
                  </a:txBody>
                  <a:tcPr marL="74960" marR="74960" marT="37480" marB="37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>
                          <a:effectLst/>
                        </a:rPr>
                        <a:t>1.0</a:t>
                      </a:r>
                    </a:p>
                  </a:txBody>
                  <a:tcPr marL="74960" marR="74960" marT="37480" marB="37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>
                          <a:effectLst/>
                        </a:rPr>
                        <a:t>1.0</a:t>
                      </a:r>
                    </a:p>
                  </a:txBody>
                  <a:tcPr marL="74960" marR="74960" marT="37480" marB="37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>
                          <a:effectLst/>
                        </a:rPr>
                        <a:t>3</a:t>
                      </a:r>
                    </a:p>
                  </a:txBody>
                  <a:tcPr marL="74960" marR="74960" marT="37480" marB="3748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0154020"/>
                  </a:ext>
                </a:extLst>
              </a:tr>
              <a:tr h="330885">
                <a:tc>
                  <a:txBody>
                    <a:bodyPr/>
                    <a:lstStyle/>
                    <a:p>
                      <a:pPr algn="ctr"/>
                      <a:r>
                        <a:rPr lang="en-US" sz="1300" b="1">
                          <a:effectLst/>
                        </a:rPr>
                        <a:t>3</a:t>
                      </a:r>
                    </a:p>
                  </a:txBody>
                  <a:tcPr marL="74960" marR="74960" marT="37480" marB="37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>
                          <a:effectLst/>
                        </a:rPr>
                        <a:t>1.3291</a:t>
                      </a:r>
                    </a:p>
                  </a:txBody>
                  <a:tcPr marL="74960" marR="74960" marT="37480" marB="37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>
                          <a:effectLst/>
                        </a:rPr>
                        <a:t>1.0</a:t>
                      </a:r>
                    </a:p>
                  </a:txBody>
                  <a:tcPr marL="74960" marR="74960" marT="37480" marB="37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>
                          <a:effectLst/>
                        </a:rPr>
                        <a:t>1.0</a:t>
                      </a:r>
                    </a:p>
                  </a:txBody>
                  <a:tcPr marL="74960" marR="74960" marT="37480" marB="37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>
                          <a:effectLst/>
                        </a:rPr>
                        <a:t>1.0</a:t>
                      </a:r>
                    </a:p>
                  </a:txBody>
                  <a:tcPr marL="74960" marR="74960" marT="37480" marB="37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>
                          <a:effectLst/>
                        </a:rPr>
                        <a:t>1.0</a:t>
                      </a:r>
                    </a:p>
                  </a:txBody>
                  <a:tcPr marL="74960" marR="74960" marT="37480" marB="37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>
                          <a:effectLst/>
                        </a:rPr>
                        <a:t>4</a:t>
                      </a:r>
                    </a:p>
                  </a:txBody>
                  <a:tcPr marL="74960" marR="74960" marT="37480" marB="3748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7027520"/>
                  </a:ext>
                </a:extLst>
              </a:tr>
              <a:tr h="330885">
                <a:tc>
                  <a:txBody>
                    <a:bodyPr/>
                    <a:lstStyle/>
                    <a:p>
                      <a:pPr algn="ctr"/>
                      <a:r>
                        <a:rPr lang="en-US" sz="1300" b="1">
                          <a:effectLst/>
                        </a:rPr>
                        <a:t>4</a:t>
                      </a:r>
                    </a:p>
                  </a:txBody>
                  <a:tcPr marL="74960" marR="74960" marT="37480" marB="37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>
                          <a:effectLst/>
                        </a:rPr>
                        <a:t>-0.5673</a:t>
                      </a:r>
                    </a:p>
                  </a:txBody>
                  <a:tcPr marL="74960" marR="74960" marT="37480" marB="37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>
                          <a:effectLst/>
                        </a:rPr>
                        <a:t>0.0</a:t>
                      </a:r>
                    </a:p>
                  </a:txBody>
                  <a:tcPr marL="74960" marR="74960" marT="37480" marB="37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>
                          <a:effectLst/>
                        </a:rPr>
                        <a:t>0.0</a:t>
                      </a:r>
                    </a:p>
                  </a:txBody>
                  <a:tcPr marL="74960" marR="74960" marT="37480" marB="37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>
                          <a:effectLst/>
                        </a:rPr>
                        <a:t>0.0</a:t>
                      </a:r>
                    </a:p>
                  </a:txBody>
                  <a:tcPr marL="74960" marR="74960" marT="37480" marB="37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>
                          <a:effectLst/>
                        </a:rPr>
                        <a:t>0.0</a:t>
                      </a:r>
                    </a:p>
                  </a:txBody>
                  <a:tcPr marL="74960" marR="74960" marT="37480" marB="37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>
                          <a:effectLst/>
                        </a:rPr>
                        <a:t>0</a:t>
                      </a:r>
                    </a:p>
                  </a:txBody>
                  <a:tcPr marL="74960" marR="74960" marT="37480" marB="3748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0171324"/>
                  </a:ext>
                </a:extLst>
              </a:tr>
              <a:tr h="330885">
                <a:tc>
                  <a:txBody>
                    <a:bodyPr/>
                    <a:lstStyle/>
                    <a:p>
                      <a:pPr algn="ctr"/>
                      <a:r>
                        <a:rPr lang="en-US" sz="1300" b="1">
                          <a:effectLst/>
                        </a:rPr>
                        <a:t>5</a:t>
                      </a:r>
                    </a:p>
                  </a:txBody>
                  <a:tcPr marL="74960" marR="74960" marT="37480" marB="37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>
                          <a:effectLst/>
                        </a:rPr>
                        <a:t>0.4364</a:t>
                      </a:r>
                    </a:p>
                  </a:txBody>
                  <a:tcPr marL="74960" marR="74960" marT="37480" marB="37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>
                          <a:effectLst/>
                        </a:rPr>
                        <a:t>1.0</a:t>
                      </a:r>
                    </a:p>
                  </a:txBody>
                  <a:tcPr marL="74960" marR="74960" marT="37480" marB="37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>
                          <a:effectLst/>
                        </a:rPr>
                        <a:t>0.0</a:t>
                      </a:r>
                    </a:p>
                  </a:txBody>
                  <a:tcPr marL="74960" marR="74960" marT="37480" marB="37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>
                          <a:effectLst/>
                        </a:rPr>
                        <a:t>1.0</a:t>
                      </a:r>
                    </a:p>
                  </a:txBody>
                  <a:tcPr marL="74960" marR="74960" marT="37480" marB="37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>
                          <a:effectLst/>
                        </a:rPr>
                        <a:t>0.0</a:t>
                      </a:r>
                    </a:p>
                  </a:txBody>
                  <a:tcPr marL="74960" marR="74960" marT="37480" marB="37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>
                          <a:effectLst/>
                        </a:rPr>
                        <a:t>2</a:t>
                      </a:r>
                    </a:p>
                  </a:txBody>
                  <a:tcPr marL="74960" marR="74960" marT="37480" marB="3748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4944564"/>
                  </a:ext>
                </a:extLst>
              </a:tr>
              <a:tr h="330885">
                <a:tc>
                  <a:txBody>
                    <a:bodyPr/>
                    <a:lstStyle/>
                    <a:p>
                      <a:pPr algn="ctr"/>
                      <a:r>
                        <a:rPr lang="en-US" sz="1300" b="1">
                          <a:effectLst/>
                        </a:rPr>
                        <a:t>6</a:t>
                      </a:r>
                    </a:p>
                  </a:txBody>
                  <a:tcPr marL="74960" marR="74960" marT="37480" marB="37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>
                          <a:effectLst/>
                        </a:rPr>
                        <a:t>-0.6600</a:t>
                      </a:r>
                    </a:p>
                  </a:txBody>
                  <a:tcPr marL="74960" marR="74960" marT="37480" marB="37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>
                          <a:effectLst/>
                        </a:rPr>
                        <a:t>0.0</a:t>
                      </a:r>
                    </a:p>
                  </a:txBody>
                  <a:tcPr marL="74960" marR="74960" marT="37480" marB="37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>
                          <a:effectLst/>
                        </a:rPr>
                        <a:t>0.0</a:t>
                      </a:r>
                    </a:p>
                  </a:txBody>
                  <a:tcPr marL="74960" marR="74960" marT="37480" marB="37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>
                          <a:effectLst/>
                        </a:rPr>
                        <a:t>0.0</a:t>
                      </a:r>
                    </a:p>
                  </a:txBody>
                  <a:tcPr marL="74960" marR="74960" marT="37480" marB="37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>
                          <a:effectLst/>
                        </a:rPr>
                        <a:t>0.0</a:t>
                      </a:r>
                    </a:p>
                  </a:txBody>
                  <a:tcPr marL="74960" marR="74960" marT="37480" marB="37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>
                          <a:effectLst/>
                        </a:rPr>
                        <a:t>0</a:t>
                      </a:r>
                    </a:p>
                  </a:txBody>
                  <a:tcPr marL="74960" marR="74960" marT="37480" marB="3748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9327747"/>
                  </a:ext>
                </a:extLst>
              </a:tr>
              <a:tr h="330885">
                <a:tc>
                  <a:txBody>
                    <a:bodyPr/>
                    <a:lstStyle/>
                    <a:p>
                      <a:pPr algn="ctr"/>
                      <a:r>
                        <a:rPr lang="en-US" sz="1300" b="1">
                          <a:effectLst/>
                        </a:rPr>
                        <a:t>7</a:t>
                      </a:r>
                    </a:p>
                  </a:txBody>
                  <a:tcPr marL="74960" marR="74960" marT="37480" marB="37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>
                          <a:effectLst/>
                        </a:rPr>
                        <a:t>0.8436</a:t>
                      </a:r>
                    </a:p>
                  </a:txBody>
                  <a:tcPr marL="74960" marR="74960" marT="37480" marB="37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>
                          <a:effectLst/>
                        </a:rPr>
                        <a:t>1.0</a:t>
                      </a:r>
                    </a:p>
                  </a:txBody>
                  <a:tcPr marL="74960" marR="74960" marT="37480" marB="37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>
                          <a:effectLst/>
                        </a:rPr>
                        <a:t>1.0</a:t>
                      </a:r>
                    </a:p>
                  </a:txBody>
                  <a:tcPr marL="74960" marR="74960" marT="37480" marB="37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>
                          <a:effectLst/>
                        </a:rPr>
                        <a:t>1.0</a:t>
                      </a:r>
                    </a:p>
                  </a:txBody>
                  <a:tcPr marL="74960" marR="74960" marT="37480" marB="37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>
                          <a:effectLst/>
                        </a:rPr>
                        <a:t>1.0</a:t>
                      </a:r>
                    </a:p>
                  </a:txBody>
                  <a:tcPr marL="74960" marR="74960" marT="37480" marB="37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>
                          <a:effectLst/>
                        </a:rPr>
                        <a:t>4</a:t>
                      </a:r>
                    </a:p>
                  </a:txBody>
                  <a:tcPr marL="74960" marR="74960" marT="37480" marB="3748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7937910"/>
                  </a:ext>
                </a:extLst>
              </a:tr>
              <a:tr h="330885">
                <a:tc>
                  <a:txBody>
                    <a:bodyPr/>
                    <a:lstStyle/>
                    <a:p>
                      <a:pPr algn="ctr"/>
                      <a:r>
                        <a:rPr lang="en-US" sz="1300" b="1">
                          <a:effectLst/>
                        </a:rPr>
                        <a:t>8</a:t>
                      </a:r>
                    </a:p>
                  </a:txBody>
                  <a:tcPr marL="74960" marR="74960" marT="37480" marB="37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>
                          <a:effectLst/>
                        </a:rPr>
                        <a:t>-0.3527</a:t>
                      </a:r>
                    </a:p>
                  </a:txBody>
                  <a:tcPr marL="74960" marR="74960" marT="37480" marB="37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>
                          <a:effectLst/>
                        </a:rPr>
                        <a:t>0.0</a:t>
                      </a:r>
                    </a:p>
                  </a:txBody>
                  <a:tcPr marL="74960" marR="74960" marT="37480" marB="37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>
                          <a:effectLst/>
                        </a:rPr>
                        <a:t>1.0</a:t>
                      </a:r>
                    </a:p>
                  </a:txBody>
                  <a:tcPr marL="74960" marR="74960" marT="37480" marB="37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>
                          <a:effectLst/>
                        </a:rPr>
                        <a:t>1.0</a:t>
                      </a:r>
                    </a:p>
                  </a:txBody>
                  <a:tcPr marL="74960" marR="74960" marT="37480" marB="37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>
                          <a:effectLst/>
                        </a:rPr>
                        <a:t>1.0</a:t>
                      </a:r>
                    </a:p>
                  </a:txBody>
                  <a:tcPr marL="74960" marR="74960" marT="37480" marB="37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>
                          <a:effectLst/>
                        </a:rPr>
                        <a:t>3</a:t>
                      </a:r>
                    </a:p>
                  </a:txBody>
                  <a:tcPr marL="74960" marR="74960" marT="37480" marB="3748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0378408"/>
                  </a:ext>
                </a:extLst>
              </a:tr>
              <a:tr h="330885">
                <a:tc>
                  <a:txBody>
                    <a:bodyPr/>
                    <a:lstStyle/>
                    <a:p>
                      <a:pPr algn="ctr"/>
                      <a:r>
                        <a:rPr lang="en-US" sz="1300" b="1">
                          <a:effectLst/>
                        </a:rPr>
                        <a:t>9</a:t>
                      </a:r>
                    </a:p>
                  </a:txBody>
                  <a:tcPr marL="74960" marR="74960" marT="37480" marB="37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>
                          <a:effectLst/>
                        </a:rPr>
                        <a:t>0.4509</a:t>
                      </a:r>
                    </a:p>
                  </a:txBody>
                  <a:tcPr marL="74960" marR="74960" marT="37480" marB="37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>
                          <a:effectLst/>
                        </a:rPr>
                        <a:t>1.0</a:t>
                      </a:r>
                    </a:p>
                  </a:txBody>
                  <a:tcPr marL="74960" marR="74960" marT="37480" marB="37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>
                          <a:effectLst/>
                        </a:rPr>
                        <a:t>1.0</a:t>
                      </a:r>
                    </a:p>
                  </a:txBody>
                  <a:tcPr marL="74960" marR="74960" marT="37480" marB="37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>
                          <a:effectLst/>
                        </a:rPr>
                        <a:t>1.0</a:t>
                      </a:r>
                    </a:p>
                  </a:txBody>
                  <a:tcPr marL="74960" marR="74960" marT="37480" marB="37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>
                          <a:effectLst/>
                        </a:rPr>
                        <a:t>1.0</a:t>
                      </a:r>
                    </a:p>
                  </a:txBody>
                  <a:tcPr marL="74960" marR="74960" marT="37480" marB="37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>
                          <a:effectLst/>
                        </a:rPr>
                        <a:t>4</a:t>
                      </a:r>
                    </a:p>
                  </a:txBody>
                  <a:tcPr marL="74960" marR="74960" marT="37480" marB="3748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7550806"/>
                  </a:ext>
                </a:extLst>
              </a:tr>
              <a:tr h="330885"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>
                          <a:effectLst/>
                        </a:rPr>
                        <a:t>10</a:t>
                      </a:r>
                    </a:p>
                  </a:txBody>
                  <a:tcPr marL="74960" marR="74960" marT="37480" marB="37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>
                          <a:effectLst/>
                        </a:rPr>
                        <a:t>-0.6455</a:t>
                      </a:r>
                    </a:p>
                  </a:txBody>
                  <a:tcPr marL="74960" marR="74960" marT="37480" marB="37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>
                          <a:effectLst/>
                        </a:rPr>
                        <a:t>1.0</a:t>
                      </a:r>
                    </a:p>
                  </a:txBody>
                  <a:tcPr marL="74960" marR="74960" marT="37480" marB="37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>
                          <a:effectLst/>
                        </a:rPr>
                        <a:t>1.0</a:t>
                      </a:r>
                    </a:p>
                  </a:txBody>
                  <a:tcPr marL="74960" marR="74960" marT="37480" marB="37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>
                          <a:effectLst/>
                        </a:rPr>
                        <a:t>1.0</a:t>
                      </a:r>
                    </a:p>
                  </a:txBody>
                  <a:tcPr marL="74960" marR="74960" marT="37480" marB="37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>
                          <a:effectLst/>
                        </a:rPr>
                        <a:t>1.0</a:t>
                      </a:r>
                    </a:p>
                  </a:txBody>
                  <a:tcPr marL="74960" marR="74960" marT="37480" marB="37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>
                          <a:effectLst/>
                        </a:rPr>
                        <a:t>4</a:t>
                      </a:r>
                    </a:p>
                  </a:txBody>
                  <a:tcPr marL="74960" marR="74960" marT="37480" marB="3748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3690354"/>
                  </a:ext>
                </a:extLst>
              </a:tr>
            </a:tbl>
          </a:graphicData>
        </a:graphic>
      </p:graphicFrame>
      <p:pic>
        <p:nvPicPr>
          <p:cNvPr id="15" name="Picture 14">
            <a:extLst>
              <a:ext uri="{FF2B5EF4-FFF2-40B4-BE49-F238E27FC236}">
                <a16:creationId xmlns:a16="http://schemas.microsoft.com/office/drawing/2014/main" id="{77373974-A76A-FED6-9111-BE2359AD720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204" y="2020702"/>
            <a:ext cx="1975392" cy="818015"/>
          </a:xfrm>
          <a:prstGeom prst="rect">
            <a:avLst/>
          </a:prstGeom>
          <a:ln w="28575">
            <a:solidFill>
              <a:srgbClr val="FB7405"/>
            </a:solidFill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FBB808C-6F0A-C84C-CB2C-BFC2593D19CD}"/>
              </a:ext>
            </a:extLst>
          </p:cNvPr>
          <p:cNvSpPr txBox="1"/>
          <p:nvPr/>
        </p:nvSpPr>
        <p:spPr>
          <a:xfrm>
            <a:off x="359200" y="3408141"/>
            <a:ext cx="3021400" cy="584775"/>
          </a:xfrm>
          <a:prstGeom prst="rect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600" dirty="0"/>
              <a:t>How many different scales say </a:t>
            </a:r>
          </a:p>
          <a:p>
            <a:r>
              <a:rPr lang="en-US" sz="1600" dirty="0"/>
              <a:t>that x[</a:t>
            </a:r>
            <a:r>
              <a:rPr lang="en-US" sz="1600" dirty="0" err="1"/>
              <a:t>i</a:t>
            </a:r>
            <a:r>
              <a:rPr lang="en-US" sz="1600" dirty="0"/>
              <a:t>]  looks like a peak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9CA7FFD-8C91-7655-EA53-BD19B15C2E4B}"/>
              </a:ext>
            </a:extLst>
          </p:cNvPr>
          <p:cNvCxnSpPr>
            <a:cxnSpLocks/>
            <a:stCxn id="15" idx="2"/>
            <a:endCxn id="18" idx="0"/>
          </p:cNvCxnSpPr>
          <p:nvPr/>
        </p:nvCxnSpPr>
        <p:spPr>
          <a:xfrm>
            <a:off x="1869900" y="2838717"/>
            <a:ext cx="0" cy="56942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83817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E41B44-18C9-1203-9CFE-D3756F33E1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2E877AA-1F40-D30C-5730-D7C86D186C96}"/>
              </a:ext>
            </a:extLst>
          </p:cNvPr>
          <p:cNvSpPr txBox="1"/>
          <p:nvPr/>
        </p:nvSpPr>
        <p:spPr>
          <a:xfrm>
            <a:off x="306140" y="159153"/>
            <a:ext cx="8327848" cy="713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000" b="0" i="0" u="none" strike="noStrike" dirty="0">
                <a:solidFill>
                  <a:srgbClr val="000000"/>
                </a:solidFill>
                <a:effectLst/>
                <a:latin typeface="Caladea"/>
              </a:rPr>
              <a:t>Algorithm AMPD: Deep Dive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EC674CB-5B9C-FAC4-E6BB-901DBE0421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63602" y="7008171"/>
            <a:ext cx="2495127" cy="402567"/>
          </a:xfrm>
        </p:spPr>
        <p:txBody>
          <a:bodyPr/>
          <a:lstStyle/>
          <a:p>
            <a:fld id="{1B597EC8-03FB-421D-BA76-5865596B8B77}" type="slidenum">
              <a:rPr lang="ko-KR" altLang="en-US" smtClean="0"/>
              <a:pPr/>
              <a:t>24</a:t>
            </a:fld>
            <a:endParaRPr lang="ko-KR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AD5BAF7-6D9D-E16F-7D87-50D100AA66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917" y="-107801"/>
            <a:ext cx="1571625" cy="74771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3956BC4-E0E3-FA99-4EE6-CB24EEA07160}"/>
              </a:ext>
            </a:extLst>
          </p:cNvPr>
          <p:cNvSpPr txBox="1"/>
          <p:nvPr/>
        </p:nvSpPr>
        <p:spPr>
          <a:xfrm>
            <a:off x="165060" y="1121841"/>
            <a:ext cx="791794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aladea" panose="020B0600000101010101" charset="0"/>
              </a:rPr>
              <a:t>Step 4: Detected Peaks Based On G(I)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759050A9-38C0-AA3A-A609-B293D0D136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8613278"/>
              </p:ext>
            </p:extLst>
          </p:nvPr>
        </p:nvGraphicFramePr>
        <p:xfrm>
          <a:off x="5370694" y="2045414"/>
          <a:ext cx="4752528" cy="4364390"/>
        </p:xfrm>
        <a:graphic>
          <a:graphicData uri="http://schemas.openxmlformats.org/drawingml/2006/table">
            <a:tbl>
              <a:tblPr>
                <a:tableStyleId>{7DF18680-E054-41AD-8BC1-D1AEF772440D}</a:tableStyleId>
              </a:tblPr>
              <a:tblGrid>
                <a:gridCol w="809973">
                  <a:extLst>
                    <a:ext uri="{9D8B030D-6E8A-4147-A177-3AD203B41FA5}">
                      <a16:colId xmlns:a16="http://schemas.microsoft.com/office/drawing/2014/main" val="1382027190"/>
                    </a:ext>
                  </a:extLst>
                </a:gridCol>
                <a:gridCol w="1122248">
                  <a:extLst>
                    <a:ext uri="{9D8B030D-6E8A-4147-A177-3AD203B41FA5}">
                      <a16:colId xmlns:a16="http://schemas.microsoft.com/office/drawing/2014/main" val="3091467192"/>
                    </a:ext>
                  </a:extLst>
                </a:gridCol>
                <a:gridCol w="849713">
                  <a:extLst>
                    <a:ext uri="{9D8B030D-6E8A-4147-A177-3AD203B41FA5}">
                      <a16:colId xmlns:a16="http://schemas.microsoft.com/office/drawing/2014/main" val="3782173698"/>
                    </a:ext>
                  </a:extLst>
                </a:gridCol>
                <a:gridCol w="1034490">
                  <a:extLst>
                    <a:ext uri="{9D8B030D-6E8A-4147-A177-3AD203B41FA5}">
                      <a16:colId xmlns:a16="http://schemas.microsoft.com/office/drawing/2014/main" val="328286846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545334164"/>
                    </a:ext>
                  </a:extLst>
                </a:gridCol>
              </a:tblGrid>
              <a:tr h="724655">
                <a:tc>
                  <a:txBody>
                    <a:bodyPr/>
                    <a:lstStyle/>
                    <a:p>
                      <a:pPr marL="0" marR="0" lvl="0" indent="0" algn="ctr" defTabSz="99569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300" b="1" dirty="0">
                        <a:effectLst/>
                      </a:endParaRPr>
                    </a:p>
                    <a:p>
                      <a:pPr marL="0" marR="0" lvl="0" indent="0" algn="ctr" defTabSz="99569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b="1" dirty="0">
                          <a:effectLst/>
                        </a:rPr>
                        <a:t>Index (</a:t>
                      </a:r>
                      <a:r>
                        <a:rPr lang="en-US" sz="1300" b="1" dirty="0" err="1">
                          <a:effectLst/>
                        </a:rPr>
                        <a:t>i</a:t>
                      </a:r>
                      <a:r>
                        <a:rPr lang="en-US" sz="1300" b="1" dirty="0">
                          <a:effectLst/>
                        </a:rPr>
                        <a:t>)</a:t>
                      </a:r>
                    </a:p>
                    <a:p>
                      <a:pPr algn="ctr" fontAlgn="ctr"/>
                      <a:endParaRPr lang="en-US" sz="1300" b="1" dirty="0">
                        <a:effectLst/>
                      </a:endParaRPr>
                    </a:p>
                  </a:txBody>
                  <a:tcPr marL="74960" marR="74960" marT="37480" marB="37480" anchor="ctr"/>
                </a:tc>
                <a:tc>
                  <a:txBody>
                    <a:bodyPr/>
                    <a:lstStyle/>
                    <a:p>
                      <a:pPr marL="0" marR="0" lvl="0" indent="0" algn="ctr" defTabSz="99569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300" b="1" dirty="0">
                        <a:effectLst/>
                      </a:endParaRPr>
                    </a:p>
                    <a:p>
                      <a:pPr marL="0" marR="0" lvl="0" indent="0" algn="ctr" defTabSz="99569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b="1" dirty="0" err="1">
                          <a:effectLst/>
                        </a:rPr>
                        <a:t>x_detrended</a:t>
                      </a:r>
                      <a:endParaRPr lang="en-US" sz="1300" b="1" dirty="0">
                        <a:effectLst/>
                      </a:endParaRPr>
                    </a:p>
                    <a:p>
                      <a:pPr algn="ctr" fontAlgn="ctr"/>
                      <a:endParaRPr lang="en-US" sz="1300" b="1" dirty="0">
                        <a:effectLst/>
                      </a:endParaRPr>
                    </a:p>
                  </a:txBody>
                  <a:tcPr marL="74960" marR="74960" marT="37480" marB="3748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1" dirty="0">
                          <a:effectLst/>
                        </a:rPr>
                        <a:t>G(</a:t>
                      </a:r>
                      <a:r>
                        <a:rPr lang="en-US" sz="1300" b="1" dirty="0" err="1">
                          <a:effectLst/>
                        </a:rPr>
                        <a:t>i</a:t>
                      </a:r>
                      <a:r>
                        <a:rPr lang="en-US" sz="1300" b="1" dirty="0">
                          <a:effectLst/>
                        </a:rPr>
                        <a:t>)</a:t>
                      </a:r>
                    </a:p>
                    <a:p>
                      <a:pPr algn="ctr" fontAlgn="ctr"/>
                      <a:r>
                        <a:rPr lang="en-US" sz="1300" b="1" dirty="0">
                          <a:effectLst/>
                        </a:rPr>
                        <a:t>1+2+3+4</a:t>
                      </a:r>
                    </a:p>
                  </a:txBody>
                  <a:tcPr marL="74960" marR="74960" marT="37480" marB="3748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</a:rPr>
                        <a:t>Threshold</a:t>
                      </a:r>
                      <a:endParaRPr lang="en-US" sz="1300" b="1" dirty="0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  <a:effectLst/>
                      </a:endParaRPr>
                    </a:p>
                  </a:txBody>
                  <a:tcPr marL="74960" marR="74960" marT="37480" marB="3748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1" dirty="0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effectLst/>
                        </a:rPr>
                        <a:t>PEAK</a:t>
                      </a:r>
                    </a:p>
                  </a:txBody>
                  <a:tcPr marL="74960" marR="74960" marT="37480" marB="37480" anchor="ctr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2823414"/>
                  </a:ext>
                </a:extLst>
              </a:tr>
              <a:tr h="330885"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>
                          <a:effectLst/>
                        </a:rPr>
                        <a:t>0</a:t>
                      </a:r>
                    </a:p>
                  </a:txBody>
                  <a:tcPr marL="74960" marR="74960" marT="37480" marB="37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>
                          <a:effectLst/>
                        </a:rPr>
                        <a:t>-0.6818</a:t>
                      </a:r>
                    </a:p>
                  </a:txBody>
                  <a:tcPr marL="74960" marR="74960" marT="37480" marB="37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>
                          <a:effectLst/>
                        </a:rPr>
                        <a:t>4</a:t>
                      </a:r>
                    </a:p>
                  </a:txBody>
                  <a:tcPr marL="74960" marR="74960" marT="37480" marB="3748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3">
                              <a:lumMod val="20000"/>
                              <a:lumOff val="80000"/>
                            </a:schemeClr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3</a:t>
                      </a:r>
                      <a:endParaRPr lang="en-US" sz="1300" b="1" dirty="0"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  <a:effectLst/>
                      </a:endParaRPr>
                    </a:p>
                  </a:txBody>
                  <a:tcPr marL="74960" marR="74960" marT="37480" marB="3748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300" b="1" dirty="0"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  <a:effectLst/>
                      </a:endParaRPr>
                    </a:p>
                  </a:txBody>
                  <a:tcPr marL="74960" marR="74960" marT="37480" marB="37480" anchor="ctr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3528331"/>
                  </a:ext>
                </a:extLst>
              </a:tr>
              <a:tr h="330885">
                <a:tc>
                  <a:txBody>
                    <a:bodyPr/>
                    <a:lstStyle/>
                    <a:p>
                      <a:pPr algn="ctr"/>
                      <a:r>
                        <a:rPr lang="en-US" sz="1300" b="1">
                          <a:effectLst/>
                        </a:rPr>
                        <a:t>1</a:t>
                      </a:r>
                    </a:p>
                  </a:txBody>
                  <a:tcPr marL="74960" marR="74960" marT="37480" marB="37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>
                          <a:effectLst/>
                        </a:rPr>
                        <a:t>0.3218</a:t>
                      </a:r>
                    </a:p>
                  </a:txBody>
                  <a:tcPr marL="74960" marR="74960" marT="37480" marB="37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>
                          <a:effectLst/>
                        </a:rPr>
                        <a:t>4</a:t>
                      </a:r>
                    </a:p>
                  </a:txBody>
                  <a:tcPr marL="74960" marR="74960" marT="37480" marB="3748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3">
                              <a:lumMod val="20000"/>
                              <a:lumOff val="80000"/>
                            </a:schemeClr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3</a:t>
                      </a:r>
                      <a:endParaRPr lang="en-US" sz="1300" b="1" dirty="0"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  <a:effectLst/>
                      </a:endParaRPr>
                    </a:p>
                  </a:txBody>
                  <a:tcPr marL="74960" marR="74960" marT="37480" marB="3748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300" b="1" dirty="0"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  <a:effectLst/>
                      </a:endParaRPr>
                    </a:p>
                  </a:txBody>
                  <a:tcPr marL="74960" marR="74960" marT="37480" marB="37480" anchor="ctr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4344869"/>
                  </a:ext>
                </a:extLst>
              </a:tr>
              <a:tr h="330885">
                <a:tc>
                  <a:txBody>
                    <a:bodyPr/>
                    <a:lstStyle/>
                    <a:p>
                      <a:pPr algn="ctr"/>
                      <a:r>
                        <a:rPr lang="en-US" sz="1300" b="1">
                          <a:effectLst/>
                        </a:rPr>
                        <a:t>2</a:t>
                      </a:r>
                    </a:p>
                  </a:txBody>
                  <a:tcPr marL="74960" marR="74960" marT="37480" marB="37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>
                          <a:effectLst/>
                        </a:rPr>
                        <a:t>-0.4745</a:t>
                      </a:r>
                    </a:p>
                  </a:txBody>
                  <a:tcPr marL="74960" marR="74960" marT="37480" marB="37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>
                          <a:effectLst/>
                        </a:rPr>
                        <a:t>3</a:t>
                      </a:r>
                    </a:p>
                  </a:txBody>
                  <a:tcPr marL="74960" marR="74960" marT="37480" marB="3748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3">
                              <a:lumMod val="20000"/>
                              <a:lumOff val="80000"/>
                            </a:schemeClr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3</a:t>
                      </a:r>
                      <a:endParaRPr lang="en-US" sz="1300" b="1" dirty="0"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  <a:effectLst/>
                      </a:endParaRPr>
                    </a:p>
                  </a:txBody>
                  <a:tcPr marL="74960" marR="74960" marT="37480" marB="3748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300" b="1" dirty="0"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  <a:effectLst/>
                      </a:endParaRPr>
                    </a:p>
                  </a:txBody>
                  <a:tcPr marL="74960" marR="74960" marT="37480" marB="37480" anchor="ctr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0154020"/>
                  </a:ext>
                </a:extLst>
              </a:tr>
              <a:tr h="330885">
                <a:tc>
                  <a:txBody>
                    <a:bodyPr/>
                    <a:lstStyle/>
                    <a:p>
                      <a:pPr algn="ctr"/>
                      <a:r>
                        <a:rPr lang="en-US" sz="1300" b="1">
                          <a:effectLst/>
                        </a:rPr>
                        <a:t>3</a:t>
                      </a:r>
                    </a:p>
                  </a:txBody>
                  <a:tcPr marL="74960" marR="74960" marT="37480" marB="37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>
                          <a:effectLst/>
                        </a:rPr>
                        <a:t>1.3291</a:t>
                      </a:r>
                    </a:p>
                  </a:txBody>
                  <a:tcPr marL="74960" marR="74960" marT="37480" marB="37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>
                          <a:effectLst/>
                        </a:rPr>
                        <a:t>4</a:t>
                      </a:r>
                    </a:p>
                  </a:txBody>
                  <a:tcPr marL="74960" marR="74960" marT="37480" marB="3748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3">
                              <a:lumMod val="20000"/>
                              <a:lumOff val="80000"/>
                            </a:schemeClr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3</a:t>
                      </a:r>
                      <a:endParaRPr lang="en-US" sz="1300" b="1" dirty="0"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  <a:effectLst/>
                      </a:endParaRPr>
                    </a:p>
                  </a:txBody>
                  <a:tcPr marL="74960" marR="74960" marT="37480" marB="3748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300" b="1" dirty="0"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  <a:effectLst/>
                      </a:endParaRPr>
                    </a:p>
                  </a:txBody>
                  <a:tcPr marL="74960" marR="74960" marT="37480" marB="37480" anchor="ctr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7027520"/>
                  </a:ext>
                </a:extLst>
              </a:tr>
              <a:tr h="330885">
                <a:tc>
                  <a:txBody>
                    <a:bodyPr/>
                    <a:lstStyle/>
                    <a:p>
                      <a:pPr algn="ctr"/>
                      <a:r>
                        <a:rPr lang="en-US" sz="1300" b="1">
                          <a:effectLst/>
                        </a:rPr>
                        <a:t>4</a:t>
                      </a:r>
                    </a:p>
                  </a:txBody>
                  <a:tcPr marL="74960" marR="74960" marT="37480" marB="37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>
                          <a:effectLst/>
                        </a:rPr>
                        <a:t>-0.5673</a:t>
                      </a:r>
                    </a:p>
                  </a:txBody>
                  <a:tcPr marL="74960" marR="74960" marT="37480" marB="37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>
                          <a:effectLst/>
                        </a:rPr>
                        <a:t>0</a:t>
                      </a:r>
                    </a:p>
                  </a:txBody>
                  <a:tcPr marL="74960" marR="74960" marT="37480" marB="3748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3">
                              <a:lumMod val="20000"/>
                              <a:lumOff val="80000"/>
                            </a:schemeClr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3</a:t>
                      </a:r>
                      <a:endParaRPr lang="en-US" sz="1300" b="1" dirty="0"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  <a:effectLst/>
                      </a:endParaRPr>
                    </a:p>
                  </a:txBody>
                  <a:tcPr marL="74960" marR="74960" marT="37480" marB="3748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300" b="1" dirty="0"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  <a:effectLst/>
                      </a:endParaRPr>
                    </a:p>
                  </a:txBody>
                  <a:tcPr marL="74960" marR="74960" marT="37480" marB="37480" anchor="ctr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0171324"/>
                  </a:ext>
                </a:extLst>
              </a:tr>
              <a:tr h="330885">
                <a:tc>
                  <a:txBody>
                    <a:bodyPr/>
                    <a:lstStyle/>
                    <a:p>
                      <a:pPr algn="ctr"/>
                      <a:r>
                        <a:rPr lang="en-US" sz="1300" b="1">
                          <a:effectLst/>
                        </a:rPr>
                        <a:t>5</a:t>
                      </a:r>
                    </a:p>
                  </a:txBody>
                  <a:tcPr marL="74960" marR="74960" marT="37480" marB="37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>
                          <a:effectLst/>
                        </a:rPr>
                        <a:t>0.4364</a:t>
                      </a:r>
                    </a:p>
                  </a:txBody>
                  <a:tcPr marL="74960" marR="74960" marT="37480" marB="37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>
                          <a:effectLst/>
                        </a:rPr>
                        <a:t>2</a:t>
                      </a:r>
                    </a:p>
                  </a:txBody>
                  <a:tcPr marL="74960" marR="74960" marT="37480" marB="3748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3">
                              <a:lumMod val="20000"/>
                              <a:lumOff val="80000"/>
                            </a:schemeClr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3</a:t>
                      </a:r>
                      <a:endParaRPr lang="en-US" sz="1300" b="1" dirty="0"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  <a:effectLst/>
                      </a:endParaRPr>
                    </a:p>
                  </a:txBody>
                  <a:tcPr marL="74960" marR="74960" marT="37480" marB="3748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300" b="1" dirty="0"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  <a:effectLst/>
                      </a:endParaRPr>
                    </a:p>
                  </a:txBody>
                  <a:tcPr marL="74960" marR="74960" marT="37480" marB="37480" anchor="ctr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4944564"/>
                  </a:ext>
                </a:extLst>
              </a:tr>
              <a:tr h="330885">
                <a:tc>
                  <a:txBody>
                    <a:bodyPr/>
                    <a:lstStyle/>
                    <a:p>
                      <a:pPr algn="ctr"/>
                      <a:r>
                        <a:rPr lang="en-US" sz="1300" b="1">
                          <a:effectLst/>
                        </a:rPr>
                        <a:t>6</a:t>
                      </a:r>
                    </a:p>
                  </a:txBody>
                  <a:tcPr marL="74960" marR="74960" marT="37480" marB="37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>
                          <a:effectLst/>
                        </a:rPr>
                        <a:t>-0.6600</a:t>
                      </a:r>
                    </a:p>
                  </a:txBody>
                  <a:tcPr marL="74960" marR="74960" marT="37480" marB="37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>
                          <a:effectLst/>
                        </a:rPr>
                        <a:t>0</a:t>
                      </a:r>
                    </a:p>
                  </a:txBody>
                  <a:tcPr marL="74960" marR="74960" marT="37480" marB="3748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3">
                              <a:lumMod val="20000"/>
                              <a:lumOff val="80000"/>
                            </a:schemeClr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3</a:t>
                      </a:r>
                      <a:endParaRPr lang="en-US" sz="1300" b="1" dirty="0"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  <a:effectLst/>
                      </a:endParaRPr>
                    </a:p>
                  </a:txBody>
                  <a:tcPr marL="74960" marR="74960" marT="37480" marB="3748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300" b="1" dirty="0"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  <a:effectLst/>
                      </a:endParaRPr>
                    </a:p>
                  </a:txBody>
                  <a:tcPr marL="74960" marR="74960" marT="37480" marB="37480" anchor="ctr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9327747"/>
                  </a:ext>
                </a:extLst>
              </a:tr>
              <a:tr h="330885">
                <a:tc>
                  <a:txBody>
                    <a:bodyPr/>
                    <a:lstStyle/>
                    <a:p>
                      <a:pPr algn="ctr"/>
                      <a:r>
                        <a:rPr lang="en-US" sz="1300" b="1">
                          <a:effectLst/>
                        </a:rPr>
                        <a:t>7</a:t>
                      </a:r>
                    </a:p>
                  </a:txBody>
                  <a:tcPr marL="74960" marR="74960" marT="37480" marB="37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>
                          <a:effectLst/>
                        </a:rPr>
                        <a:t>0.8436</a:t>
                      </a:r>
                    </a:p>
                  </a:txBody>
                  <a:tcPr marL="74960" marR="74960" marT="37480" marB="37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>
                          <a:effectLst/>
                        </a:rPr>
                        <a:t>4</a:t>
                      </a:r>
                    </a:p>
                  </a:txBody>
                  <a:tcPr marL="74960" marR="74960" marT="37480" marB="3748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3">
                              <a:lumMod val="20000"/>
                              <a:lumOff val="80000"/>
                            </a:schemeClr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3</a:t>
                      </a:r>
                      <a:endParaRPr lang="en-US" sz="1300" b="1" dirty="0"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  <a:effectLst/>
                      </a:endParaRPr>
                    </a:p>
                  </a:txBody>
                  <a:tcPr marL="74960" marR="74960" marT="37480" marB="3748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300" b="1" dirty="0"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  <a:effectLst/>
                      </a:endParaRPr>
                    </a:p>
                  </a:txBody>
                  <a:tcPr marL="74960" marR="74960" marT="37480" marB="37480" anchor="ctr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7937910"/>
                  </a:ext>
                </a:extLst>
              </a:tr>
              <a:tr h="330885">
                <a:tc>
                  <a:txBody>
                    <a:bodyPr/>
                    <a:lstStyle/>
                    <a:p>
                      <a:pPr algn="ctr"/>
                      <a:r>
                        <a:rPr lang="en-US" sz="1300" b="1">
                          <a:effectLst/>
                        </a:rPr>
                        <a:t>8</a:t>
                      </a:r>
                    </a:p>
                  </a:txBody>
                  <a:tcPr marL="74960" marR="74960" marT="37480" marB="37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>
                          <a:effectLst/>
                        </a:rPr>
                        <a:t>-0.3527</a:t>
                      </a:r>
                    </a:p>
                  </a:txBody>
                  <a:tcPr marL="74960" marR="74960" marT="37480" marB="37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>
                          <a:effectLst/>
                        </a:rPr>
                        <a:t>3</a:t>
                      </a:r>
                    </a:p>
                  </a:txBody>
                  <a:tcPr marL="74960" marR="74960" marT="37480" marB="3748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3">
                              <a:lumMod val="20000"/>
                              <a:lumOff val="80000"/>
                            </a:schemeClr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3</a:t>
                      </a:r>
                      <a:endParaRPr lang="en-US" sz="1300" b="1" dirty="0"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  <a:effectLst/>
                      </a:endParaRPr>
                    </a:p>
                  </a:txBody>
                  <a:tcPr marL="74960" marR="74960" marT="37480" marB="3748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300" b="1" dirty="0"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  <a:effectLst/>
                      </a:endParaRPr>
                    </a:p>
                  </a:txBody>
                  <a:tcPr marL="74960" marR="74960" marT="37480" marB="37480" anchor="ctr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0378408"/>
                  </a:ext>
                </a:extLst>
              </a:tr>
              <a:tr h="330885">
                <a:tc>
                  <a:txBody>
                    <a:bodyPr/>
                    <a:lstStyle/>
                    <a:p>
                      <a:pPr algn="ctr"/>
                      <a:r>
                        <a:rPr lang="en-US" sz="1300" b="1">
                          <a:effectLst/>
                        </a:rPr>
                        <a:t>9</a:t>
                      </a:r>
                    </a:p>
                  </a:txBody>
                  <a:tcPr marL="74960" marR="74960" marT="37480" marB="37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>
                          <a:effectLst/>
                        </a:rPr>
                        <a:t>0.4509</a:t>
                      </a:r>
                    </a:p>
                  </a:txBody>
                  <a:tcPr marL="74960" marR="74960" marT="37480" marB="37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>
                          <a:effectLst/>
                        </a:rPr>
                        <a:t>4</a:t>
                      </a:r>
                    </a:p>
                  </a:txBody>
                  <a:tcPr marL="74960" marR="74960" marT="37480" marB="3748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3">
                              <a:lumMod val="20000"/>
                              <a:lumOff val="80000"/>
                            </a:schemeClr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3</a:t>
                      </a:r>
                      <a:endParaRPr lang="en-US" sz="1300" b="1" dirty="0"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  <a:effectLst/>
                      </a:endParaRPr>
                    </a:p>
                  </a:txBody>
                  <a:tcPr marL="74960" marR="74960" marT="37480" marB="3748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300" b="1" dirty="0"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  <a:effectLst/>
                      </a:endParaRPr>
                    </a:p>
                  </a:txBody>
                  <a:tcPr marL="74960" marR="74960" marT="37480" marB="37480" anchor="ctr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7550806"/>
                  </a:ext>
                </a:extLst>
              </a:tr>
              <a:tr h="330885"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>
                          <a:effectLst/>
                        </a:rPr>
                        <a:t>10</a:t>
                      </a:r>
                    </a:p>
                  </a:txBody>
                  <a:tcPr marL="74960" marR="74960" marT="37480" marB="37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>
                          <a:effectLst/>
                        </a:rPr>
                        <a:t>-0.6455</a:t>
                      </a:r>
                    </a:p>
                  </a:txBody>
                  <a:tcPr marL="74960" marR="74960" marT="37480" marB="37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>
                          <a:effectLst/>
                        </a:rPr>
                        <a:t>4</a:t>
                      </a:r>
                    </a:p>
                  </a:txBody>
                  <a:tcPr marL="74960" marR="74960" marT="37480" marB="3748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3">
                              <a:lumMod val="20000"/>
                              <a:lumOff val="80000"/>
                            </a:schemeClr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3</a:t>
                      </a:r>
                      <a:endParaRPr lang="en-US" sz="1300" b="1" dirty="0"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  <a:effectLst/>
                      </a:endParaRPr>
                    </a:p>
                  </a:txBody>
                  <a:tcPr marL="74960" marR="74960" marT="37480" marB="3748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300" b="1" dirty="0"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  <a:effectLst/>
                      </a:endParaRPr>
                    </a:p>
                  </a:txBody>
                  <a:tcPr marL="74960" marR="74960" marT="37480" marB="37480" anchor="ctr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3690354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767001E9-39EB-0004-DBB5-3747218420C0}"/>
              </a:ext>
            </a:extLst>
          </p:cNvPr>
          <p:cNvSpPr txBox="1"/>
          <p:nvPr/>
        </p:nvSpPr>
        <p:spPr>
          <a:xfrm>
            <a:off x="470394" y="1872745"/>
            <a:ext cx="4493218" cy="4944943"/>
          </a:xfrm>
          <a:prstGeom prst="rect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endParaRPr lang="en-US" sz="1300" dirty="0"/>
          </a:p>
          <a:p>
            <a:pPr>
              <a:lnSpc>
                <a:spcPts val="1425"/>
              </a:lnSpc>
              <a:buNone/>
            </a:pPr>
            <a:r>
              <a:rPr lang="en-US" sz="1300" b="0" dirty="0">
                <a:effectLst/>
                <a:latin typeface="Consolas" panose="020B0609020204030204" pitchFamily="49" charset="0"/>
              </a:rPr>
              <a:t>threshold = </a:t>
            </a:r>
            <a:r>
              <a:rPr lang="en-US" sz="1300" b="0" dirty="0">
                <a:solidFill>
                  <a:schemeClr val="accent2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300" b="0" dirty="0">
                <a:effectLst/>
                <a:latin typeface="Consolas" panose="020B0609020204030204" pitchFamily="49" charset="0"/>
              </a:rPr>
              <a:t>(</a:t>
            </a:r>
            <a:r>
              <a:rPr lang="en-US" sz="1300" b="0" dirty="0">
                <a:solidFill>
                  <a:schemeClr val="accent3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0.95</a:t>
            </a:r>
            <a:r>
              <a:rPr lang="en-US" sz="1300" b="0" dirty="0">
                <a:effectLst/>
                <a:latin typeface="Consolas" panose="020B0609020204030204" pitchFamily="49" charset="0"/>
              </a:rPr>
              <a:t> * </a:t>
            </a:r>
            <a:r>
              <a:rPr lang="en-US" sz="1300" b="0" dirty="0" err="1">
                <a:effectLst/>
                <a:latin typeface="Consolas" panose="020B0609020204030204" pitchFamily="49" charset="0"/>
              </a:rPr>
              <a:t>G.</a:t>
            </a:r>
            <a:r>
              <a:rPr lang="en-US" sz="1300" b="0" dirty="0" err="1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Consolas" panose="020B0609020204030204" pitchFamily="49" charset="0"/>
              </a:rPr>
              <a:t>max</a:t>
            </a:r>
            <a:r>
              <a:rPr lang="en-US" sz="1300" b="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sz="1300" b="0" dirty="0"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  <a:buNone/>
            </a:pPr>
            <a:r>
              <a:rPr lang="en-US" sz="1300" dirty="0">
                <a:latin typeface="Consolas" panose="020B0609020204030204" pitchFamily="49" charset="0"/>
              </a:rPr>
              <a:t>	=</a:t>
            </a:r>
            <a:r>
              <a:rPr lang="en-US" sz="1300" b="0" dirty="0">
                <a:solidFill>
                  <a:schemeClr val="accent2"/>
                </a:solidFill>
                <a:effectLst/>
                <a:latin typeface="Consolas" panose="020B0609020204030204" pitchFamily="49" charset="0"/>
              </a:rPr>
              <a:t> int</a:t>
            </a:r>
            <a:r>
              <a:rPr lang="en-US" sz="1300" b="0" dirty="0">
                <a:effectLst/>
                <a:latin typeface="Consolas" panose="020B0609020204030204" pitchFamily="49" charset="0"/>
              </a:rPr>
              <a:t>(</a:t>
            </a:r>
            <a:r>
              <a:rPr lang="en-US" sz="1300" b="0" dirty="0">
                <a:solidFill>
                  <a:schemeClr val="accent3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0.95</a:t>
            </a:r>
            <a:r>
              <a:rPr lang="en-US" sz="1300" b="0" dirty="0">
                <a:effectLst/>
                <a:latin typeface="Consolas" panose="020B0609020204030204" pitchFamily="49" charset="0"/>
              </a:rPr>
              <a:t> * 4)</a:t>
            </a:r>
          </a:p>
          <a:p>
            <a:pPr>
              <a:lnSpc>
                <a:spcPts val="1425"/>
              </a:lnSpc>
            </a:pPr>
            <a:r>
              <a:rPr lang="en-US" sz="1300" dirty="0">
                <a:latin typeface="Consolas" panose="020B0609020204030204" pitchFamily="49" charset="0"/>
              </a:rPr>
              <a:t>	=</a:t>
            </a:r>
            <a:r>
              <a:rPr lang="en-US" sz="1300" b="0" dirty="0">
                <a:solidFill>
                  <a:schemeClr val="accent2"/>
                </a:solidFill>
                <a:effectLst/>
                <a:latin typeface="Consolas" panose="020B0609020204030204" pitchFamily="49" charset="0"/>
              </a:rPr>
              <a:t> int</a:t>
            </a:r>
            <a:r>
              <a:rPr lang="en-US" sz="1300" dirty="0">
                <a:solidFill>
                  <a:schemeClr val="accent2"/>
                </a:solidFill>
                <a:latin typeface="Consolas" panose="020B0609020204030204" pitchFamily="49" charset="0"/>
              </a:rPr>
              <a:t>(</a:t>
            </a:r>
            <a:r>
              <a:rPr lang="en-US" sz="1300" b="0" i="0" dirty="0">
                <a:solidFill>
                  <a:schemeClr val="accent3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3.8</a:t>
            </a:r>
            <a:r>
              <a:rPr lang="en-US" sz="1300" dirty="0">
                <a:solidFill>
                  <a:schemeClr val="accent2"/>
                </a:solidFill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</a:pPr>
            <a:r>
              <a:rPr lang="en-US" sz="1300" b="0" dirty="0">
                <a:solidFill>
                  <a:schemeClr val="accent2"/>
                </a:solidFill>
                <a:effectLst/>
                <a:latin typeface="Consolas" panose="020B0609020204030204" pitchFamily="49" charset="0"/>
              </a:rPr>
              <a:t>	= </a:t>
            </a:r>
            <a:r>
              <a:rPr lang="en-US" sz="1300" b="0" dirty="0">
                <a:solidFill>
                  <a:schemeClr val="accent3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3</a:t>
            </a:r>
            <a:endParaRPr lang="en-US" sz="1300" b="0" dirty="0"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endParaRPr lang="en-US" sz="1300" dirty="0"/>
          </a:p>
          <a:p>
            <a:r>
              <a:rPr lang="en-US" sz="1300" dirty="0"/>
              <a:t>default in paper is 95% of max G(</a:t>
            </a:r>
            <a:r>
              <a:rPr lang="en-US" sz="1300" dirty="0" err="1"/>
              <a:t>i</a:t>
            </a:r>
            <a:r>
              <a:rPr lang="en-US" sz="1300" dirty="0"/>
              <a:t>)</a:t>
            </a:r>
          </a:p>
          <a:p>
            <a:endParaRPr lang="en-US" sz="1300" dirty="0"/>
          </a:p>
          <a:p>
            <a:endParaRPr lang="en-US" sz="1300" dirty="0"/>
          </a:p>
          <a:p>
            <a:endParaRPr lang="en-US" sz="1300" dirty="0"/>
          </a:p>
          <a:p>
            <a:r>
              <a:rPr lang="en-US" sz="1300" dirty="0"/>
              <a:t>We can use :</a:t>
            </a:r>
          </a:p>
          <a:p>
            <a:endParaRPr lang="en-US" sz="1300" dirty="0"/>
          </a:p>
          <a:p>
            <a:r>
              <a:rPr lang="en-US" sz="1300" dirty="0"/>
              <a:t>1. Mean + k × Standard Deviation</a:t>
            </a:r>
          </a:p>
          <a:p>
            <a:endParaRPr lang="en-US" sz="1300" dirty="0"/>
          </a:p>
          <a:p>
            <a:endParaRPr lang="en-US" sz="1300" dirty="0"/>
          </a:p>
          <a:p>
            <a:r>
              <a:rPr lang="en-US" sz="1300" dirty="0"/>
              <a:t>2. Top-N G(</a:t>
            </a:r>
            <a:r>
              <a:rPr lang="en-US" sz="1300" dirty="0" err="1"/>
              <a:t>i</a:t>
            </a:r>
            <a:r>
              <a:rPr lang="en-US" sz="1300" dirty="0"/>
              <a:t>) Values</a:t>
            </a:r>
          </a:p>
          <a:p>
            <a:endParaRPr lang="en-US" sz="1300" dirty="0"/>
          </a:p>
          <a:p>
            <a:r>
              <a:rPr lang="en-US" sz="1300" dirty="0"/>
              <a:t>3. Elbow/Knee Method on Sorted G(</a:t>
            </a:r>
            <a:r>
              <a:rPr lang="en-US" sz="1300" dirty="0" err="1"/>
              <a:t>i</a:t>
            </a:r>
            <a:r>
              <a:rPr lang="en-US" sz="1300" dirty="0"/>
              <a:t>) (conceptual)</a:t>
            </a:r>
          </a:p>
          <a:p>
            <a:endParaRPr lang="en-US" sz="1300" dirty="0"/>
          </a:p>
          <a:p>
            <a:r>
              <a:rPr lang="en-US" sz="1300" dirty="0"/>
              <a:t>4. Otsu’s Method (Histogram-Based Thresholding)</a:t>
            </a:r>
          </a:p>
          <a:p>
            <a:endParaRPr lang="en-US" sz="1300" dirty="0"/>
          </a:p>
          <a:p>
            <a:pPr>
              <a:lnSpc>
                <a:spcPts val="1425"/>
              </a:lnSpc>
              <a:buNone/>
            </a:pPr>
            <a:r>
              <a:rPr lang="en-US" sz="13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300" b="0" dirty="0" err="1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skimage.filters</a:t>
            </a:r>
            <a:r>
              <a:rPr lang="en-US" sz="1300" b="0" dirty="0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3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300" b="0" dirty="0" err="1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threshold_otsu</a:t>
            </a:r>
            <a:endParaRPr lang="en-US" sz="1300" b="0" dirty="0">
              <a:solidFill>
                <a:srgbClr val="C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US" sz="1300" b="0" dirty="0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T = </a:t>
            </a:r>
            <a:r>
              <a:rPr lang="en-US" sz="1300" b="0" dirty="0" err="1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threshold_otsu</a:t>
            </a:r>
            <a:r>
              <a:rPr lang="en-US" sz="1300" b="0" dirty="0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(G)</a:t>
            </a:r>
          </a:p>
          <a:p>
            <a:endParaRPr lang="en-US" sz="1400" dirty="0"/>
          </a:p>
        </p:txBody>
      </p:sp>
      <p:sp>
        <p:nvSpPr>
          <p:cNvPr id="2" name="Multiplication Sign 1">
            <a:extLst>
              <a:ext uri="{FF2B5EF4-FFF2-40B4-BE49-F238E27FC236}">
                <a16:creationId xmlns:a16="http://schemas.microsoft.com/office/drawing/2014/main" id="{15BD0D70-4996-B64A-34DB-3B997493E80B}"/>
              </a:ext>
            </a:extLst>
          </p:cNvPr>
          <p:cNvSpPr/>
          <p:nvPr/>
        </p:nvSpPr>
        <p:spPr>
          <a:xfrm>
            <a:off x="9522078" y="4479862"/>
            <a:ext cx="216024" cy="225395"/>
          </a:xfrm>
          <a:prstGeom prst="mathMultiply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Multiplication Sign 5">
            <a:extLst>
              <a:ext uri="{FF2B5EF4-FFF2-40B4-BE49-F238E27FC236}">
                <a16:creationId xmlns:a16="http://schemas.microsoft.com/office/drawing/2014/main" id="{FFEB87A2-1267-5A7B-D99A-0D280B71C78F}"/>
              </a:ext>
            </a:extLst>
          </p:cNvPr>
          <p:cNvSpPr/>
          <p:nvPr/>
        </p:nvSpPr>
        <p:spPr>
          <a:xfrm>
            <a:off x="9522078" y="4804624"/>
            <a:ext cx="216024" cy="225395"/>
          </a:xfrm>
          <a:prstGeom prst="mathMultiply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Multiplication Sign 8">
            <a:extLst>
              <a:ext uri="{FF2B5EF4-FFF2-40B4-BE49-F238E27FC236}">
                <a16:creationId xmlns:a16="http://schemas.microsoft.com/office/drawing/2014/main" id="{8CB19380-536C-A3A1-BFC0-8A670A16132C}"/>
              </a:ext>
            </a:extLst>
          </p:cNvPr>
          <p:cNvSpPr/>
          <p:nvPr/>
        </p:nvSpPr>
        <p:spPr>
          <a:xfrm>
            <a:off x="9522078" y="4119822"/>
            <a:ext cx="216024" cy="225395"/>
          </a:xfrm>
          <a:prstGeom prst="mathMultiply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lus Sign 9">
            <a:extLst>
              <a:ext uri="{FF2B5EF4-FFF2-40B4-BE49-F238E27FC236}">
                <a16:creationId xmlns:a16="http://schemas.microsoft.com/office/drawing/2014/main" id="{07C7BD54-63CA-0B55-4A4D-0DAB561C87F3}"/>
              </a:ext>
            </a:extLst>
          </p:cNvPr>
          <p:cNvSpPr/>
          <p:nvPr/>
        </p:nvSpPr>
        <p:spPr>
          <a:xfrm>
            <a:off x="9522078" y="3773753"/>
            <a:ext cx="216024" cy="232286"/>
          </a:xfrm>
          <a:prstGeom prst="mathPlus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lus Sign 10">
            <a:extLst>
              <a:ext uri="{FF2B5EF4-FFF2-40B4-BE49-F238E27FC236}">
                <a16:creationId xmlns:a16="http://schemas.microsoft.com/office/drawing/2014/main" id="{821B9FF1-669D-AB9A-B765-627140077DA8}"/>
              </a:ext>
            </a:extLst>
          </p:cNvPr>
          <p:cNvSpPr/>
          <p:nvPr/>
        </p:nvSpPr>
        <p:spPr>
          <a:xfrm>
            <a:off x="9522078" y="3450475"/>
            <a:ext cx="216024" cy="232286"/>
          </a:xfrm>
          <a:prstGeom prst="mathPlus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lus Sign 11">
            <a:extLst>
              <a:ext uri="{FF2B5EF4-FFF2-40B4-BE49-F238E27FC236}">
                <a16:creationId xmlns:a16="http://schemas.microsoft.com/office/drawing/2014/main" id="{145477B6-B282-7D03-2C73-9ACBD333E854}"/>
              </a:ext>
            </a:extLst>
          </p:cNvPr>
          <p:cNvSpPr/>
          <p:nvPr/>
        </p:nvSpPr>
        <p:spPr>
          <a:xfrm>
            <a:off x="9522078" y="3127197"/>
            <a:ext cx="216024" cy="232286"/>
          </a:xfrm>
          <a:prstGeom prst="mathPlus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Plus Sign 12">
            <a:extLst>
              <a:ext uri="{FF2B5EF4-FFF2-40B4-BE49-F238E27FC236}">
                <a16:creationId xmlns:a16="http://schemas.microsoft.com/office/drawing/2014/main" id="{EE23D9C2-C2E7-5C39-3D26-6B6928FC49B3}"/>
              </a:ext>
            </a:extLst>
          </p:cNvPr>
          <p:cNvSpPr/>
          <p:nvPr/>
        </p:nvSpPr>
        <p:spPr>
          <a:xfrm>
            <a:off x="9522078" y="2804354"/>
            <a:ext cx="216024" cy="232286"/>
          </a:xfrm>
          <a:prstGeom prst="mathPlus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Plus Sign 13">
            <a:extLst>
              <a:ext uri="{FF2B5EF4-FFF2-40B4-BE49-F238E27FC236}">
                <a16:creationId xmlns:a16="http://schemas.microsoft.com/office/drawing/2014/main" id="{ACA05A04-4C08-AB64-41B6-42D330BB3CCA}"/>
              </a:ext>
            </a:extLst>
          </p:cNvPr>
          <p:cNvSpPr/>
          <p:nvPr/>
        </p:nvSpPr>
        <p:spPr>
          <a:xfrm>
            <a:off x="9522078" y="5122496"/>
            <a:ext cx="216024" cy="232286"/>
          </a:xfrm>
          <a:prstGeom prst="mathPlus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Plus Sign 15">
            <a:extLst>
              <a:ext uri="{FF2B5EF4-FFF2-40B4-BE49-F238E27FC236}">
                <a16:creationId xmlns:a16="http://schemas.microsoft.com/office/drawing/2014/main" id="{F307DA52-F4A7-540A-8F8F-85334C25DF68}"/>
              </a:ext>
            </a:extLst>
          </p:cNvPr>
          <p:cNvSpPr/>
          <p:nvPr/>
        </p:nvSpPr>
        <p:spPr>
          <a:xfrm>
            <a:off x="9522078" y="5441387"/>
            <a:ext cx="216024" cy="232286"/>
          </a:xfrm>
          <a:prstGeom prst="mathPlus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Plus Sign 16">
            <a:extLst>
              <a:ext uri="{FF2B5EF4-FFF2-40B4-BE49-F238E27FC236}">
                <a16:creationId xmlns:a16="http://schemas.microsoft.com/office/drawing/2014/main" id="{9E7D1C64-DCFD-B438-2159-588718DA5EBA}"/>
              </a:ext>
            </a:extLst>
          </p:cNvPr>
          <p:cNvSpPr/>
          <p:nvPr/>
        </p:nvSpPr>
        <p:spPr>
          <a:xfrm>
            <a:off x="9522078" y="5760278"/>
            <a:ext cx="216024" cy="232286"/>
          </a:xfrm>
          <a:prstGeom prst="mathPlus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Plus Sign 18">
            <a:extLst>
              <a:ext uri="{FF2B5EF4-FFF2-40B4-BE49-F238E27FC236}">
                <a16:creationId xmlns:a16="http://schemas.microsoft.com/office/drawing/2014/main" id="{6A252BA9-540C-ABDB-7621-5DC1BF564DC8}"/>
              </a:ext>
            </a:extLst>
          </p:cNvPr>
          <p:cNvSpPr/>
          <p:nvPr/>
        </p:nvSpPr>
        <p:spPr>
          <a:xfrm>
            <a:off x="9522078" y="6118267"/>
            <a:ext cx="216024" cy="232286"/>
          </a:xfrm>
          <a:prstGeom prst="mathPlus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38DC4DAD-8219-C883-30D0-60474FBB8A0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5904" y="4516147"/>
            <a:ext cx="1099399" cy="152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9686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4D247C-DCB9-886A-C077-7D478C2264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847BE2E-3D22-06E1-63D4-07502541E20E}"/>
              </a:ext>
            </a:extLst>
          </p:cNvPr>
          <p:cNvSpPr txBox="1"/>
          <p:nvPr/>
        </p:nvSpPr>
        <p:spPr>
          <a:xfrm>
            <a:off x="306140" y="159153"/>
            <a:ext cx="8327848" cy="713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000" b="0" i="0" u="none" strike="noStrike" dirty="0">
                <a:solidFill>
                  <a:srgbClr val="000000"/>
                </a:solidFill>
                <a:effectLst/>
                <a:latin typeface="Caladea"/>
              </a:rPr>
              <a:t>Algorithm AMPD: Deep Dive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C82E3AF-B84C-A29C-730E-663E97F2D3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63602" y="7008171"/>
            <a:ext cx="2495127" cy="402567"/>
          </a:xfrm>
        </p:spPr>
        <p:txBody>
          <a:bodyPr/>
          <a:lstStyle/>
          <a:p>
            <a:fld id="{1B597EC8-03FB-421D-BA76-5865596B8B77}" type="slidenum">
              <a:rPr lang="ko-KR" altLang="en-US" smtClean="0"/>
              <a:pPr/>
              <a:t>25</a:t>
            </a:fld>
            <a:endParaRPr lang="ko-KR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4E2CCB1-D65D-DCEC-9277-EFD1E6FD9E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917" y="-107801"/>
            <a:ext cx="1571625" cy="74771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89C71DE-E700-FC91-BAB4-A1C030BB2255}"/>
              </a:ext>
            </a:extLst>
          </p:cNvPr>
          <p:cNvSpPr txBox="1"/>
          <p:nvPr/>
        </p:nvSpPr>
        <p:spPr>
          <a:xfrm>
            <a:off x="165060" y="1121841"/>
            <a:ext cx="791794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aladea" panose="020B0600000101010101" charset="0"/>
              </a:rPr>
              <a:t>Step 5: AMPD Peak Detection Result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7608DCDE-9506-D688-D96B-95C09CB0D5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60" y="4396106"/>
            <a:ext cx="5181640" cy="204331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3A0FAA8-BDDD-855D-ED03-85ACBE5FDAE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570" y="1980431"/>
            <a:ext cx="7188260" cy="210778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B3096CB-78DB-9781-A6F8-B3CD60E235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46700" y="4396106"/>
            <a:ext cx="5181641" cy="2043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4340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72FBCB-B706-0709-1408-F3A76FC9EA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id="{C0423455-DE7E-5D4A-742D-09AB2D736863}"/>
              </a:ext>
            </a:extLst>
          </p:cNvPr>
          <p:cNvSpPr/>
          <p:nvPr/>
        </p:nvSpPr>
        <p:spPr>
          <a:xfrm>
            <a:off x="306140" y="1548384"/>
            <a:ext cx="3250702" cy="5459788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354D20DE-63D6-920D-3FCA-918B932A2B2E}"/>
              </a:ext>
            </a:extLst>
          </p:cNvPr>
          <p:cNvSpPr/>
          <p:nvPr/>
        </p:nvSpPr>
        <p:spPr>
          <a:xfrm>
            <a:off x="5345286" y="2124447"/>
            <a:ext cx="5053206" cy="4464496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91C784-F0B8-3408-1454-EEDDE093402A}"/>
              </a:ext>
            </a:extLst>
          </p:cNvPr>
          <p:cNvSpPr txBox="1"/>
          <p:nvPr/>
        </p:nvSpPr>
        <p:spPr>
          <a:xfrm>
            <a:off x="306140" y="159153"/>
            <a:ext cx="8327848" cy="713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000" b="0" i="0" u="none" strike="noStrike" dirty="0">
                <a:solidFill>
                  <a:srgbClr val="000000"/>
                </a:solidFill>
                <a:effectLst/>
                <a:latin typeface="Caladea"/>
              </a:rPr>
              <a:t>Algorithm Flow Modified For HR Estimation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6CD77FE-63F5-B532-21C1-17BE1BAE46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63602" y="7008171"/>
            <a:ext cx="2495127" cy="402567"/>
          </a:xfrm>
        </p:spPr>
        <p:txBody>
          <a:bodyPr/>
          <a:lstStyle/>
          <a:p>
            <a:fld id="{1B597EC8-03FB-421D-BA76-5865596B8B77}" type="slidenum">
              <a:rPr lang="ko-KR" altLang="en-US" smtClean="0"/>
              <a:pPr/>
              <a:t>26</a:t>
            </a:fld>
            <a:endParaRPr lang="ko-KR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18C5A28-733E-B608-DB78-9E7314A11F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917" y="-107801"/>
            <a:ext cx="1571625" cy="747713"/>
          </a:xfrm>
          <a:prstGeom prst="rect">
            <a:avLst/>
          </a:prstGeom>
        </p:spPr>
      </p:pic>
      <p:sp>
        <p:nvSpPr>
          <p:cNvPr id="8" name="Google Shape;681;p26">
            <a:extLst>
              <a:ext uri="{FF2B5EF4-FFF2-40B4-BE49-F238E27FC236}">
                <a16:creationId xmlns:a16="http://schemas.microsoft.com/office/drawing/2014/main" id="{6567892A-FCAC-DD16-98FC-F1EAE1A62FCB}"/>
              </a:ext>
            </a:extLst>
          </p:cNvPr>
          <p:cNvSpPr txBox="1"/>
          <p:nvPr/>
        </p:nvSpPr>
        <p:spPr>
          <a:xfrm>
            <a:off x="7134360" y="2316367"/>
            <a:ext cx="1199672" cy="415468"/>
          </a:xfrm>
          <a:prstGeom prst="rect">
            <a:avLst/>
          </a:prstGeom>
          <a:noFill/>
          <a:ln w="19050" cap="flat" cmpd="sng">
            <a:solidFill>
              <a:schemeClr val="accent1">
                <a:lumMod val="60000"/>
                <a:lumOff val="40000"/>
              </a:schemeClr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dirty="0">
                <a:latin typeface="Caladea" panose="020B0600000101010101"/>
                <a:ea typeface="Caladea" panose="020B0600000101010101"/>
                <a:cs typeface="Cavolini" panose="03000502040302020204" pitchFamily="66" charset="0"/>
                <a:sym typeface="Caladea"/>
              </a:rPr>
              <a:t>Input Signal</a:t>
            </a:r>
            <a:endParaRPr lang="en" sz="1500" b="1" dirty="0">
              <a:latin typeface="Caladea" panose="020B0600000101010101"/>
              <a:ea typeface="Caladea" panose="020B0600000101010101"/>
              <a:cs typeface="Cavolini" panose="03000502040302020204" pitchFamily="66" charset="0"/>
              <a:sym typeface="Caladea"/>
            </a:endParaRPr>
          </a:p>
        </p:txBody>
      </p:sp>
      <p:sp>
        <p:nvSpPr>
          <p:cNvPr id="9" name="Google Shape;681;p26">
            <a:extLst>
              <a:ext uri="{FF2B5EF4-FFF2-40B4-BE49-F238E27FC236}">
                <a16:creationId xmlns:a16="http://schemas.microsoft.com/office/drawing/2014/main" id="{A7BA4D56-2091-621D-CAB4-0FDDAE44990B}"/>
              </a:ext>
            </a:extLst>
          </p:cNvPr>
          <p:cNvSpPr txBox="1"/>
          <p:nvPr/>
        </p:nvSpPr>
        <p:spPr>
          <a:xfrm>
            <a:off x="6107232" y="3100493"/>
            <a:ext cx="3253928" cy="415468"/>
          </a:xfrm>
          <a:prstGeom prst="rect">
            <a:avLst/>
          </a:prstGeom>
          <a:noFill/>
          <a:ln w="19050" cap="flat" cmpd="sng">
            <a:solidFill>
              <a:schemeClr val="accent1">
                <a:lumMod val="60000"/>
                <a:lumOff val="40000"/>
              </a:schemeClr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dirty="0">
                <a:latin typeface="Caladea" panose="020B0600000101010101"/>
                <a:ea typeface="Caladea" panose="020B0600000101010101"/>
                <a:cs typeface="Cavolini" panose="03000502040302020204" pitchFamily="66" charset="0"/>
                <a:sym typeface="Caladea"/>
              </a:rPr>
              <a:t>Detrend the Signal (Linear Detrending)</a:t>
            </a:r>
            <a:endParaRPr lang="en" sz="1500" b="1" dirty="0">
              <a:latin typeface="Caladea" panose="020B0600000101010101"/>
              <a:ea typeface="Caladea" panose="020B0600000101010101"/>
              <a:cs typeface="Cavolini" panose="03000502040302020204" pitchFamily="66" charset="0"/>
              <a:sym typeface="Caladea"/>
            </a:endParaRPr>
          </a:p>
        </p:txBody>
      </p:sp>
      <p:sp>
        <p:nvSpPr>
          <p:cNvPr id="10" name="Google Shape;681;p26">
            <a:extLst>
              <a:ext uri="{FF2B5EF4-FFF2-40B4-BE49-F238E27FC236}">
                <a16:creationId xmlns:a16="http://schemas.microsoft.com/office/drawing/2014/main" id="{F3B6F3BD-3329-FB00-9931-E4EC5CAC6D03}"/>
              </a:ext>
            </a:extLst>
          </p:cNvPr>
          <p:cNvSpPr txBox="1"/>
          <p:nvPr/>
        </p:nvSpPr>
        <p:spPr>
          <a:xfrm>
            <a:off x="5945750" y="3816384"/>
            <a:ext cx="3576892" cy="415468"/>
          </a:xfrm>
          <a:prstGeom prst="rect">
            <a:avLst/>
          </a:prstGeom>
          <a:noFill/>
          <a:ln w="19050" cap="flat" cmpd="sng">
            <a:solidFill>
              <a:schemeClr val="accent1">
                <a:lumMod val="60000"/>
                <a:lumOff val="40000"/>
              </a:schemeClr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dirty="0">
                <a:latin typeface="Caladea" panose="020B0600000101010101"/>
                <a:ea typeface="Caladea" panose="020B0600000101010101"/>
                <a:cs typeface="Cavolini" panose="03000502040302020204" pitchFamily="66" charset="0"/>
                <a:sym typeface="Caladea"/>
              </a:rPr>
              <a:t>Calculate Local Maxima Scalogram (LMS)</a:t>
            </a:r>
            <a:endParaRPr lang="en" sz="1500" b="1" dirty="0">
              <a:latin typeface="Caladea" panose="020B0600000101010101"/>
              <a:ea typeface="Caladea" panose="020B0600000101010101"/>
              <a:cs typeface="Cavolini" panose="03000502040302020204" pitchFamily="66" charset="0"/>
              <a:sym typeface="Caladea"/>
            </a:endParaRPr>
          </a:p>
        </p:txBody>
      </p:sp>
      <p:sp>
        <p:nvSpPr>
          <p:cNvPr id="11" name="Google Shape;681;p26">
            <a:extLst>
              <a:ext uri="{FF2B5EF4-FFF2-40B4-BE49-F238E27FC236}">
                <a16:creationId xmlns:a16="http://schemas.microsoft.com/office/drawing/2014/main" id="{87D342D7-580F-9365-5CE5-46A55FAAF747}"/>
              </a:ext>
            </a:extLst>
          </p:cNvPr>
          <p:cNvSpPr txBox="1"/>
          <p:nvPr/>
        </p:nvSpPr>
        <p:spPr>
          <a:xfrm>
            <a:off x="6546064" y="4617474"/>
            <a:ext cx="2376264" cy="415468"/>
          </a:xfrm>
          <a:prstGeom prst="rect">
            <a:avLst/>
          </a:prstGeom>
          <a:noFill/>
          <a:ln w="19050" cap="flat" cmpd="sng">
            <a:solidFill>
              <a:schemeClr val="accent1">
                <a:lumMod val="60000"/>
                <a:lumOff val="40000"/>
              </a:schemeClr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dirty="0">
                <a:latin typeface="Caladea" panose="020B0600000101010101"/>
                <a:ea typeface="Caladea" panose="020B0600000101010101"/>
                <a:cs typeface="Cavolini" panose="03000502040302020204" pitchFamily="66" charset="0"/>
                <a:sym typeface="Caladea"/>
              </a:rPr>
              <a:t>Determine Optimal Scale </a:t>
            </a:r>
            <a:r>
              <a:rPr lang="el-GR" sz="1500" b="1" dirty="0">
                <a:latin typeface="Caladea" panose="020B0600000101010101"/>
                <a:ea typeface="Caladea" panose="020B0600000101010101"/>
                <a:cs typeface="Cavolini" panose="03000502040302020204" pitchFamily="66" charset="0"/>
                <a:sym typeface="Caladea"/>
              </a:rPr>
              <a:t>λ</a:t>
            </a:r>
            <a:endParaRPr lang="en" sz="1500" b="1" dirty="0">
              <a:latin typeface="Caladea" panose="020B0600000101010101"/>
              <a:ea typeface="Caladea" panose="020B0600000101010101"/>
              <a:cs typeface="Cavolini" panose="03000502040302020204" pitchFamily="66" charset="0"/>
              <a:sym typeface="Caladea"/>
            </a:endParaRPr>
          </a:p>
        </p:txBody>
      </p:sp>
      <p:sp>
        <p:nvSpPr>
          <p:cNvPr id="12" name="Google Shape;681;p26">
            <a:extLst>
              <a:ext uri="{FF2B5EF4-FFF2-40B4-BE49-F238E27FC236}">
                <a16:creationId xmlns:a16="http://schemas.microsoft.com/office/drawing/2014/main" id="{E5B3C721-CACC-EB85-0A97-ECA382FE8D15}"/>
              </a:ext>
            </a:extLst>
          </p:cNvPr>
          <p:cNvSpPr txBox="1"/>
          <p:nvPr/>
        </p:nvSpPr>
        <p:spPr>
          <a:xfrm>
            <a:off x="6646703" y="5304697"/>
            <a:ext cx="2174986" cy="415468"/>
          </a:xfrm>
          <a:prstGeom prst="rect">
            <a:avLst/>
          </a:prstGeom>
          <a:noFill/>
          <a:ln w="19050" cap="flat" cmpd="sng">
            <a:solidFill>
              <a:schemeClr val="accent1">
                <a:lumMod val="60000"/>
                <a:lumOff val="40000"/>
              </a:schemeClr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dirty="0">
                <a:latin typeface="Caladea" panose="020B0600000101010101"/>
                <a:ea typeface="Caladea" panose="020B0600000101010101"/>
                <a:cs typeface="Cavolini" panose="03000502040302020204" pitchFamily="66" charset="0"/>
                <a:sym typeface="Caladea"/>
              </a:rPr>
              <a:t>Reshape the LMS Matrix</a:t>
            </a:r>
            <a:endParaRPr lang="en" sz="1500" b="1" dirty="0">
              <a:latin typeface="Caladea" panose="020B0600000101010101"/>
              <a:ea typeface="Caladea" panose="020B0600000101010101"/>
              <a:cs typeface="Cavolini" panose="03000502040302020204" pitchFamily="66" charset="0"/>
              <a:sym typeface="Caladea"/>
            </a:endParaRPr>
          </a:p>
        </p:txBody>
      </p:sp>
      <p:sp>
        <p:nvSpPr>
          <p:cNvPr id="13" name="Google Shape;681;p26">
            <a:extLst>
              <a:ext uri="{FF2B5EF4-FFF2-40B4-BE49-F238E27FC236}">
                <a16:creationId xmlns:a16="http://schemas.microsoft.com/office/drawing/2014/main" id="{5932FE54-56B7-2DEA-D070-509998E03FDB}"/>
              </a:ext>
            </a:extLst>
          </p:cNvPr>
          <p:cNvSpPr txBox="1"/>
          <p:nvPr/>
        </p:nvSpPr>
        <p:spPr>
          <a:xfrm>
            <a:off x="6360902" y="5927899"/>
            <a:ext cx="2746589" cy="415468"/>
          </a:xfrm>
          <a:prstGeom prst="rect">
            <a:avLst/>
          </a:prstGeom>
          <a:noFill/>
          <a:ln w="19050" cap="flat" cmpd="sng">
            <a:solidFill>
              <a:schemeClr val="accent1">
                <a:lumMod val="60000"/>
                <a:lumOff val="40000"/>
              </a:schemeClr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dirty="0">
                <a:latin typeface="Caladea" panose="020B0600000101010101"/>
                <a:ea typeface="Caladea" panose="020B0600000101010101"/>
                <a:cs typeface="Cavolini" panose="03000502040302020204" pitchFamily="66" charset="0"/>
                <a:sym typeface="Caladea"/>
              </a:rPr>
              <a:t>Final Peak Detection by Stability</a:t>
            </a:r>
            <a:endParaRPr lang="en" sz="1500" b="1" dirty="0">
              <a:latin typeface="Caladea" panose="020B0600000101010101"/>
              <a:ea typeface="Caladea" panose="020B0600000101010101"/>
              <a:cs typeface="Cavolini" panose="03000502040302020204" pitchFamily="66" charset="0"/>
              <a:sym typeface="Caladea"/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7CB919D6-619F-F5F7-3CA1-E269EB279570}"/>
              </a:ext>
            </a:extLst>
          </p:cNvPr>
          <p:cNvCxnSpPr>
            <a:cxnSpLocks/>
            <a:stCxn id="9" idx="2"/>
            <a:endCxn id="10" idx="0"/>
          </p:cNvCxnSpPr>
          <p:nvPr/>
        </p:nvCxnSpPr>
        <p:spPr>
          <a:xfrm>
            <a:off x="7734196" y="3515961"/>
            <a:ext cx="0" cy="3004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50E694E7-9C8B-174B-8220-271DCF72B1E9}"/>
              </a:ext>
            </a:extLst>
          </p:cNvPr>
          <p:cNvCxnSpPr>
            <a:cxnSpLocks/>
            <a:stCxn id="10" idx="2"/>
            <a:endCxn id="11" idx="0"/>
          </p:cNvCxnSpPr>
          <p:nvPr/>
        </p:nvCxnSpPr>
        <p:spPr>
          <a:xfrm>
            <a:off x="7734196" y="4231852"/>
            <a:ext cx="0" cy="3856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0F74C5E4-9736-FF67-A7ED-659955BBFFEB}"/>
              </a:ext>
            </a:extLst>
          </p:cNvPr>
          <p:cNvCxnSpPr>
            <a:cxnSpLocks/>
            <a:stCxn id="11" idx="2"/>
            <a:endCxn id="12" idx="0"/>
          </p:cNvCxnSpPr>
          <p:nvPr/>
        </p:nvCxnSpPr>
        <p:spPr>
          <a:xfrm>
            <a:off x="7734196" y="5032942"/>
            <a:ext cx="0" cy="27175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DDCFAC46-0ACE-43D9-5E4F-9D24DD418879}"/>
              </a:ext>
            </a:extLst>
          </p:cNvPr>
          <p:cNvCxnSpPr>
            <a:cxnSpLocks/>
            <a:stCxn id="12" idx="2"/>
            <a:endCxn id="13" idx="0"/>
          </p:cNvCxnSpPr>
          <p:nvPr/>
        </p:nvCxnSpPr>
        <p:spPr>
          <a:xfrm>
            <a:off x="7734196" y="5720165"/>
            <a:ext cx="1" cy="2077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3" name="Google Shape;681;p26">
            <a:extLst>
              <a:ext uri="{FF2B5EF4-FFF2-40B4-BE49-F238E27FC236}">
                <a16:creationId xmlns:a16="http://schemas.microsoft.com/office/drawing/2014/main" id="{E64DB618-AE8A-1EB0-2DB9-6F7452FF03D9}"/>
              </a:ext>
            </a:extLst>
          </p:cNvPr>
          <p:cNvSpPr txBox="1"/>
          <p:nvPr/>
        </p:nvSpPr>
        <p:spPr>
          <a:xfrm>
            <a:off x="621713" y="1900899"/>
            <a:ext cx="2592287" cy="415468"/>
          </a:xfrm>
          <a:prstGeom prst="rect">
            <a:avLst/>
          </a:prstGeom>
          <a:noFill/>
          <a:ln w="19050" cap="flat" cmpd="sng">
            <a:solidFill>
              <a:srgbClr val="FB7405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dirty="0">
                <a:latin typeface="Caladea" panose="020B0600000101010101"/>
                <a:ea typeface="Caladea" panose="020B0600000101010101"/>
                <a:cs typeface="Cavolini" panose="03000502040302020204" pitchFamily="66" charset="0"/>
                <a:sym typeface="Caladea"/>
              </a:rPr>
              <a:t>Extract RGB signals from face</a:t>
            </a:r>
            <a:endParaRPr lang="en" sz="1500" b="1" dirty="0">
              <a:latin typeface="Caladea" panose="020B0600000101010101"/>
              <a:ea typeface="Caladea" panose="020B0600000101010101"/>
              <a:cs typeface="Cavolini" panose="03000502040302020204" pitchFamily="66" charset="0"/>
              <a:sym typeface="Caladea"/>
            </a:endParaRPr>
          </a:p>
        </p:txBody>
      </p: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C6385AAE-B4CB-C05D-8A2C-F3AADDD865EB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>
            <a:off x="7734196" y="2731835"/>
            <a:ext cx="0" cy="36865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Google Shape;681;p26">
            <a:extLst>
              <a:ext uri="{FF2B5EF4-FFF2-40B4-BE49-F238E27FC236}">
                <a16:creationId xmlns:a16="http://schemas.microsoft.com/office/drawing/2014/main" id="{C71A02CB-993A-7F70-37A2-3F3C10329FC8}"/>
              </a:ext>
            </a:extLst>
          </p:cNvPr>
          <p:cNvSpPr txBox="1"/>
          <p:nvPr/>
        </p:nvSpPr>
        <p:spPr>
          <a:xfrm>
            <a:off x="585709" y="2750847"/>
            <a:ext cx="2664296" cy="415468"/>
          </a:xfrm>
          <a:prstGeom prst="rect">
            <a:avLst/>
          </a:prstGeom>
          <a:noFill/>
          <a:ln w="19050" cap="flat" cmpd="sng">
            <a:solidFill>
              <a:srgbClr val="FB7405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dirty="0">
                <a:latin typeface="Caladea" panose="020B0600000101010101"/>
                <a:ea typeface="Caladea" panose="020B0600000101010101"/>
                <a:cs typeface="Cavolini" panose="03000502040302020204" pitchFamily="66" charset="0"/>
                <a:sym typeface="Caladea"/>
              </a:rPr>
              <a:t>Raw Signal Green Channel/ICA</a:t>
            </a:r>
            <a:endParaRPr lang="en" sz="1500" b="1" dirty="0">
              <a:latin typeface="Caladea" panose="020B0600000101010101"/>
              <a:ea typeface="Caladea" panose="020B0600000101010101"/>
              <a:cs typeface="Cavolini" panose="03000502040302020204" pitchFamily="66" charset="0"/>
              <a:sym typeface="Caladea"/>
            </a:endParaRPr>
          </a:p>
        </p:txBody>
      </p: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F8B02263-9911-6C61-CCD8-D9C833FC6E2B}"/>
              </a:ext>
            </a:extLst>
          </p:cNvPr>
          <p:cNvCxnSpPr>
            <a:cxnSpLocks/>
            <a:stCxn id="6" idx="3"/>
            <a:endCxn id="8" idx="0"/>
          </p:cNvCxnSpPr>
          <p:nvPr/>
        </p:nvCxnSpPr>
        <p:spPr>
          <a:xfrm flipV="1">
            <a:off x="3250005" y="2316367"/>
            <a:ext cx="4484191" cy="642214"/>
          </a:xfrm>
          <a:prstGeom prst="bentConnector4">
            <a:avLst>
              <a:gd name="adj1" fmla="val 30057"/>
              <a:gd name="adj2" fmla="val 18187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4" name="Picture 53">
            <a:extLst>
              <a:ext uri="{FF2B5EF4-FFF2-40B4-BE49-F238E27FC236}">
                <a16:creationId xmlns:a16="http://schemas.microsoft.com/office/drawing/2014/main" id="{54BD9720-12AF-D416-3D6D-59CC354F819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266" y="5307655"/>
            <a:ext cx="2009179" cy="516908"/>
          </a:xfrm>
          <a:prstGeom prst="rect">
            <a:avLst/>
          </a:prstGeom>
          <a:ln w="28575">
            <a:solidFill>
              <a:schemeClr val="accent6">
                <a:lumMod val="75000"/>
              </a:schemeClr>
            </a:solidFill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130D3E57-DDB6-4E5B-C8C1-1DAF90B4A52E}"/>
              </a:ext>
            </a:extLst>
          </p:cNvPr>
          <p:cNvCxnSpPr>
            <a:stCxn id="123" idx="2"/>
            <a:endCxn id="6" idx="0"/>
          </p:cNvCxnSpPr>
          <p:nvPr/>
        </p:nvCxnSpPr>
        <p:spPr>
          <a:xfrm>
            <a:off x="1917857" y="2316367"/>
            <a:ext cx="0" cy="43448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16A7EBD9-3A95-3E4C-661A-26816C02BEE3}"/>
              </a:ext>
            </a:extLst>
          </p:cNvPr>
          <p:cNvCxnSpPr>
            <a:cxnSpLocks/>
            <a:stCxn id="13" idx="2"/>
            <a:endCxn id="54" idx="0"/>
          </p:cNvCxnSpPr>
          <p:nvPr/>
        </p:nvCxnSpPr>
        <p:spPr>
          <a:xfrm rot="5400000" flipH="1">
            <a:off x="4308171" y="2917341"/>
            <a:ext cx="1035712" cy="5816341"/>
          </a:xfrm>
          <a:prstGeom prst="bentConnector5">
            <a:avLst>
              <a:gd name="adj1" fmla="val -64008"/>
              <a:gd name="adj2" fmla="val 53170"/>
              <a:gd name="adj3" fmla="val 122072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6" name="Picture 65">
            <a:extLst>
              <a:ext uri="{FF2B5EF4-FFF2-40B4-BE49-F238E27FC236}">
                <a16:creationId xmlns:a16="http://schemas.microsoft.com/office/drawing/2014/main" id="{829EEAA5-FEFD-A737-1089-05956C57F78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462" y="6274471"/>
            <a:ext cx="1308790" cy="581123"/>
          </a:xfrm>
          <a:prstGeom prst="rect">
            <a:avLst/>
          </a:prstGeom>
          <a:ln w="28575">
            <a:solidFill>
              <a:schemeClr val="accent6">
                <a:lumMod val="75000"/>
              </a:schemeClr>
            </a:solidFill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103CFA90-8174-4513-670D-8CADD2A094A4}"/>
              </a:ext>
            </a:extLst>
          </p:cNvPr>
          <p:cNvCxnSpPr>
            <a:cxnSpLocks/>
            <a:stCxn id="54" idx="2"/>
            <a:endCxn id="66" idx="0"/>
          </p:cNvCxnSpPr>
          <p:nvPr/>
        </p:nvCxnSpPr>
        <p:spPr>
          <a:xfrm>
            <a:off x="1917856" y="5824563"/>
            <a:ext cx="1" cy="4499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4F248380-A643-40F6-3BAF-6A49DC5EC61A}"/>
              </a:ext>
            </a:extLst>
          </p:cNvPr>
          <p:cNvSpPr txBox="1"/>
          <p:nvPr/>
        </p:nvSpPr>
        <p:spPr>
          <a:xfrm rot="2460596">
            <a:off x="9413654" y="2437419"/>
            <a:ext cx="856357" cy="40011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accent5">
                <a:lumMod val="75000"/>
              </a:schemeClr>
            </a:solidFill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Caladea"/>
              </a:rPr>
              <a:t>AMPD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33058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4A96D3-F291-8852-DC0D-512A50DD73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8E8B763-11F4-D0BC-3EED-3EF0DD8E203F}"/>
              </a:ext>
            </a:extLst>
          </p:cNvPr>
          <p:cNvSpPr txBox="1"/>
          <p:nvPr/>
        </p:nvSpPr>
        <p:spPr>
          <a:xfrm>
            <a:off x="306140" y="159153"/>
            <a:ext cx="8327848" cy="713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000" b="0" i="0" u="none" strike="noStrike" dirty="0">
                <a:solidFill>
                  <a:srgbClr val="000000"/>
                </a:solidFill>
                <a:effectLst/>
                <a:latin typeface="Caladea"/>
              </a:rPr>
              <a:t>Algorithm Flow Modified For HR Estimation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9F2FCA4-7E4B-FB04-8C61-70A80923D1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63602" y="7008171"/>
            <a:ext cx="2495127" cy="402567"/>
          </a:xfrm>
        </p:spPr>
        <p:txBody>
          <a:bodyPr/>
          <a:lstStyle/>
          <a:p>
            <a:fld id="{1B597EC8-03FB-421D-BA76-5865596B8B77}" type="slidenum">
              <a:rPr lang="ko-KR" altLang="en-US" smtClean="0"/>
              <a:pPr/>
              <a:t>27</a:t>
            </a:fld>
            <a:endParaRPr lang="ko-KR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3DE30E1-6E33-7D8E-B5DC-5DC22510E7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917" y="-107801"/>
            <a:ext cx="1571625" cy="74771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6B33E4B-FDCB-F039-6C12-ADA63454A1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4491" y="1627015"/>
            <a:ext cx="6686847" cy="219702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3C7B7C9-CFB8-83E9-CB2B-73121436FE98}"/>
              </a:ext>
            </a:extLst>
          </p:cNvPr>
          <p:cNvSpPr txBox="1"/>
          <p:nvPr/>
        </p:nvSpPr>
        <p:spPr>
          <a:xfrm>
            <a:off x="162124" y="2310029"/>
            <a:ext cx="3312367" cy="892552"/>
          </a:xfrm>
          <a:prstGeom prst="rect">
            <a:avLst/>
          </a:prstGeom>
          <a:solidFill>
            <a:schemeClr val="bg1">
              <a:lumMod val="50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1300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Estimated HR from </a:t>
            </a:r>
            <a:r>
              <a:rPr lang="en-US" sz="1300" b="0" i="0" dirty="0"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latin typeface="Consolas" panose="020B0609020204030204" pitchFamily="49" charset="0"/>
              </a:rPr>
              <a:t>ICA</a:t>
            </a:r>
            <a:r>
              <a:rPr lang="en-US" sz="1300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Component 1: </a:t>
            </a:r>
          </a:p>
          <a:p>
            <a:r>
              <a:rPr lang="en-US" sz="1300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Average HR: 1562.31 bpm </a:t>
            </a:r>
          </a:p>
          <a:p>
            <a:r>
              <a:rPr lang="en-US" sz="1300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Number of peaks: 232 </a:t>
            </a:r>
          </a:p>
          <a:p>
            <a:r>
              <a:rPr lang="en-US" sz="1300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Mean RR interval: 0.223 s</a:t>
            </a:r>
            <a:endParaRPr lang="en-US" sz="13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085C538-47DD-ACCB-1A86-726A354933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60880" y="4578631"/>
            <a:ext cx="6686848" cy="219702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BF3AAA7-7CF5-A2C0-6FCA-E04D8D50DF5D}"/>
              </a:ext>
            </a:extLst>
          </p:cNvPr>
          <p:cNvSpPr txBox="1"/>
          <p:nvPr/>
        </p:nvSpPr>
        <p:spPr>
          <a:xfrm>
            <a:off x="162123" y="5169312"/>
            <a:ext cx="3298757" cy="892552"/>
          </a:xfrm>
          <a:prstGeom prst="rect">
            <a:avLst/>
          </a:prstGeom>
          <a:solidFill>
            <a:schemeClr val="bg1">
              <a:lumMod val="50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1300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Estimated HR from </a:t>
            </a:r>
            <a:r>
              <a:rPr lang="en-US" sz="1300" b="0" i="0" dirty="0">
                <a:solidFill>
                  <a:srgbClr val="92D050"/>
                </a:solidFill>
                <a:effectLst/>
                <a:latin typeface="Consolas" panose="020B0609020204030204" pitchFamily="49" charset="0"/>
              </a:rPr>
              <a:t>Green</a:t>
            </a:r>
            <a:r>
              <a:rPr lang="en-US" sz="1300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Channel: </a:t>
            </a:r>
          </a:p>
          <a:p>
            <a:r>
              <a:rPr lang="en-US" sz="1300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Average HR: 1614.30 bpm </a:t>
            </a:r>
          </a:p>
          <a:p>
            <a:r>
              <a:rPr lang="en-US" sz="1300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Number of peaks: 185 </a:t>
            </a:r>
          </a:p>
          <a:p>
            <a:r>
              <a:rPr lang="en-US" sz="1300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Mean RR interval: 0.280 s</a:t>
            </a:r>
            <a:endParaRPr lang="en-US" sz="1300" dirty="0"/>
          </a:p>
        </p:txBody>
      </p:sp>
      <p:sp>
        <p:nvSpPr>
          <p:cNvPr id="20" name="&quot;Not Allowed&quot; Symbol 19">
            <a:extLst>
              <a:ext uri="{FF2B5EF4-FFF2-40B4-BE49-F238E27FC236}">
                <a16:creationId xmlns:a16="http://schemas.microsoft.com/office/drawing/2014/main" id="{1366BCFE-A1C3-3FA0-B23A-B49AE8D54283}"/>
              </a:ext>
            </a:extLst>
          </p:cNvPr>
          <p:cNvSpPr/>
          <p:nvPr/>
        </p:nvSpPr>
        <p:spPr>
          <a:xfrm>
            <a:off x="810196" y="3311297"/>
            <a:ext cx="1790302" cy="1720903"/>
          </a:xfrm>
          <a:prstGeom prst="noSmoking">
            <a:avLst/>
          </a:prstGeom>
          <a:solidFill>
            <a:srgbClr val="FF0000"/>
          </a:solidFill>
          <a:ln/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Not </a:t>
            </a:r>
          </a:p>
          <a:p>
            <a:pPr algn="ctr"/>
            <a:r>
              <a:rPr lang="en-US" sz="2400" b="1" dirty="0">
                <a:solidFill>
                  <a:schemeClr val="tx1"/>
                </a:solidFill>
              </a:rPr>
              <a:t>Human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7850481-B5D9-31C1-D2AA-163CA33DB153}"/>
              </a:ext>
            </a:extLst>
          </p:cNvPr>
          <p:cNvSpPr txBox="1"/>
          <p:nvPr/>
        </p:nvSpPr>
        <p:spPr>
          <a:xfrm>
            <a:off x="162123" y="6822362"/>
            <a:ext cx="3888434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sz="1100" b="1" i="1" dirty="0"/>
              <a:t>RR intervals to a valid human range (0.4–1.5 sec)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sz="1100" b="1" i="1" dirty="0"/>
              <a:t>60–100 bpm at rest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sz="1100" b="1" i="1" dirty="0"/>
              <a:t>100–150 bpm for active/motion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37C4DF6-14A7-9959-AFBE-291ED079765E}"/>
              </a:ext>
            </a:extLst>
          </p:cNvPr>
          <p:cNvSpPr txBox="1"/>
          <p:nvPr/>
        </p:nvSpPr>
        <p:spPr>
          <a:xfrm>
            <a:off x="162123" y="1039144"/>
            <a:ext cx="547497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Average Ground Truth HR: 106.70 bpm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18654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B3E450-9A46-6386-D011-4BE29DC715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id="{C4CBA916-BEFB-6BF2-CD9E-59CCA22DF8E6}"/>
              </a:ext>
            </a:extLst>
          </p:cNvPr>
          <p:cNvSpPr/>
          <p:nvPr/>
        </p:nvSpPr>
        <p:spPr>
          <a:xfrm>
            <a:off x="306140" y="1548384"/>
            <a:ext cx="3250702" cy="5459788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76FA9B6C-0D21-72F1-952D-4AD42D4BBC38}"/>
              </a:ext>
            </a:extLst>
          </p:cNvPr>
          <p:cNvSpPr/>
          <p:nvPr/>
        </p:nvSpPr>
        <p:spPr>
          <a:xfrm>
            <a:off x="5345286" y="2124447"/>
            <a:ext cx="5053206" cy="4464496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A563BA-B79B-3264-812A-C7924B939589}"/>
              </a:ext>
            </a:extLst>
          </p:cNvPr>
          <p:cNvSpPr txBox="1"/>
          <p:nvPr/>
        </p:nvSpPr>
        <p:spPr>
          <a:xfrm>
            <a:off x="306140" y="159153"/>
            <a:ext cx="8327848" cy="713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000" b="0" i="0" u="none" strike="noStrike" dirty="0">
                <a:solidFill>
                  <a:srgbClr val="000000"/>
                </a:solidFill>
                <a:effectLst/>
                <a:latin typeface="Caladea"/>
              </a:rPr>
              <a:t>Algorithm Flow Modified For HR Estimation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99521BF-806A-CB35-E6A5-375B280F97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63602" y="7008171"/>
            <a:ext cx="2495127" cy="402567"/>
          </a:xfrm>
        </p:spPr>
        <p:txBody>
          <a:bodyPr/>
          <a:lstStyle/>
          <a:p>
            <a:fld id="{1B597EC8-03FB-421D-BA76-5865596B8B77}" type="slidenum">
              <a:rPr lang="ko-KR" altLang="en-US" smtClean="0"/>
              <a:pPr/>
              <a:t>28</a:t>
            </a:fld>
            <a:endParaRPr lang="ko-KR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57642B2-E861-C358-C7DE-8C0B967F05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917" y="-107801"/>
            <a:ext cx="1571625" cy="747713"/>
          </a:xfrm>
          <a:prstGeom prst="rect">
            <a:avLst/>
          </a:prstGeom>
        </p:spPr>
      </p:pic>
      <p:sp>
        <p:nvSpPr>
          <p:cNvPr id="8" name="Google Shape;681;p26">
            <a:extLst>
              <a:ext uri="{FF2B5EF4-FFF2-40B4-BE49-F238E27FC236}">
                <a16:creationId xmlns:a16="http://schemas.microsoft.com/office/drawing/2014/main" id="{87C5C9CD-96D2-B009-90D8-CFF16D63463A}"/>
              </a:ext>
            </a:extLst>
          </p:cNvPr>
          <p:cNvSpPr txBox="1"/>
          <p:nvPr/>
        </p:nvSpPr>
        <p:spPr>
          <a:xfrm>
            <a:off x="7134360" y="2316367"/>
            <a:ext cx="1199672" cy="415468"/>
          </a:xfrm>
          <a:prstGeom prst="rect">
            <a:avLst/>
          </a:prstGeom>
          <a:noFill/>
          <a:ln w="19050" cap="flat" cmpd="sng">
            <a:solidFill>
              <a:schemeClr val="accent1">
                <a:lumMod val="60000"/>
                <a:lumOff val="40000"/>
              </a:schemeClr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dirty="0">
                <a:latin typeface="Caladea" panose="020B0600000101010101"/>
                <a:ea typeface="Caladea" panose="020B0600000101010101"/>
                <a:cs typeface="Cavolini" panose="03000502040302020204" pitchFamily="66" charset="0"/>
                <a:sym typeface="Caladea"/>
              </a:rPr>
              <a:t>Input Signal</a:t>
            </a:r>
            <a:endParaRPr lang="en" sz="1500" b="1" dirty="0">
              <a:latin typeface="Caladea" panose="020B0600000101010101"/>
              <a:ea typeface="Caladea" panose="020B0600000101010101"/>
              <a:cs typeface="Cavolini" panose="03000502040302020204" pitchFamily="66" charset="0"/>
              <a:sym typeface="Caladea"/>
            </a:endParaRPr>
          </a:p>
        </p:txBody>
      </p:sp>
      <p:sp>
        <p:nvSpPr>
          <p:cNvPr id="9" name="Google Shape;681;p26">
            <a:extLst>
              <a:ext uri="{FF2B5EF4-FFF2-40B4-BE49-F238E27FC236}">
                <a16:creationId xmlns:a16="http://schemas.microsoft.com/office/drawing/2014/main" id="{CB76A120-9D3C-7FE4-A362-C1A4D21B8A11}"/>
              </a:ext>
            </a:extLst>
          </p:cNvPr>
          <p:cNvSpPr txBox="1"/>
          <p:nvPr/>
        </p:nvSpPr>
        <p:spPr>
          <a:xfrm>
            <a:off x="6107232" y="3100493"/>
            <a:ext cx="3253928" cy="415468"/>
          </a:xfrm>
          <a:prstGeom prst="rect">
            <a:avLst/>
          </a:prstGeom>
          <a:noFill/>
          <a:ln w="19050" cap="flat" cmpd="sng">
            <a:solidFill>
              <a:schemeClr val="accent1">
                <a:lumMod val="60000"/>
                <a:lumOff val="40000"/>
              </a:schemeClr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dirty="0">
                <a:latin typeface="Caladea" panose="020B0600000101010101"/>
                <a:ea typeface="Caladea" panose="020B0600000101010101"/>
                <a:cs typeface="Cavolini" panose="03000502040302020204" pitchFamily="66" charset="0"/>
                <a:sym typeface="Caladea"/>
              </a:rPr>
              <a:t>Detrend the Signal (Linear Detrending)</a:t>
            </a:r>
            <a:endParaRPr lang="en" sz="1500" b="1" dirty="0">
              <a:latin typeface="Caladea" panose="020B0600000101010101"/>
              <a:ea typeface="Caladea" panose="020B0600000101010101"/>
              <a:cs typeface="Cavolini" panose="03000502040302020204" pitchFamily="66" charset="0"/>
              <a:sym typeface="Caladea"/>
            </a:endParaRPr>
          </a:p>
        </p:txBody>
      </p:sp>
      <p:sp>
        <p:nvSpPr>
          <p:cNvPr id="10" name="Google Shape;681;p26">
            <a:extLst>
              <a:ext uri="{FF2B5EF4-FFF2-40B4-BE49-F238E27FC236}">
                <a16:creationId xmlns:a16="http://schemas.microsoft.com/office/drawing/2014/main" id="{1E80CA51-5FE4-522A-C303-D25EACAEC1CF}"/>
              </a:ext>
            </a:extLst>
          </p:cNvPr>
          <p:cNvSpPr txBox="1"/>
          <p:nvPr/>
        </p:nvSpPr>
        <p:spPr>
          <a:xfrm>
            <a:off x="5945750" y="3816384"/>
            <a:ext cx="3576892" cy="415468"/>
          </a:xfrm>
          <a:prstGeom prst="rect">
            <a:avLst/>
          </a:prstGeom>
          <a:noFill/>
          <a:ln w="19050" cap="flat" cmpd="sng">
            <a:solidFill>
              <a:schemeClr val="accent1">
                <a:lumMod val="60000"/>
                <a:lumOff val="40000"/>
              </a:schemeClr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dirty="0">
                <a:latin typeface="Caladea" panose="020B0600000101010101"/>
                <a:ea typeface="Caladea" panose="020B0600000101010101"/>
                <a:cs typeface="Cavolini" panose="03000502040302020204" pitchFamily="66" charset="0"/>
                <a:sym typeface="Caladea"/>
              </a:rPr>
              <a:t>Calculate Local Maxima Scalogram (LMS)</a:t>
            </a:r>
            <a:endParaRPr lang="en" sz="1500" b="1" dirty="0">
              <a:latin typeface="Caladea" panose="020B0600000101010101"/>
              <a:ea typeface="Caladea" panose="020B0600000101010101"/>
              <a:cs typeface="Cavolini" panose="03000502040302020204" pitchFamily="66" charset="0"/>
              <a:sym typeface="Caladea"/>
            </a:endParaRPr>
          </a:p>
        </p:txBody>
      </p:sp>
      <p:sp>
        <p:nvSpPr>
          <p:cNvPr id="11" name="Google Shape;681;p26">
            <a:extLst>
              <a:ext uri="{FF2B5EF4-FFF2-40B4-BE49-F238E27FC236}">
                <a16:creationId xmlns:a16="http://schemas.microsoft.com/office/drawing/2014/main" id="{3C7F6C45-88DF-4119-C6FA-574044C430A9}"/>
              </a:ext>
            </a:extLst>
          </p:cNvPr>
          <p:cNvSpPr txBox="1"/>
          <p:nvPr/>
        </p:nvSpPr>
        <p:spPr>
          <a:xfrm>
            <a:off x="6546064" y="4617474"/>
            <a:ext cx="2376264" cy="415468"/>
          </a:xfrm>
          <a:prstGeom prst="rect">
            <a:avLst/>
          </a:prstGeom>
          <a:noFill/>
          <a:ln w="19050" cap="flat" cmpd="sng">
            <a:solidFill>
              <a:schemeClr val="accent1">
                <a:lumMod val="60000"/>
                <a:lumOff val="40000"/>
              </a:schemeClr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dirty="0">
                <a:latin typeface="Caladea" panose="020B0600000101010101"/>
                <a:ea typeface="Caladea" panose="020B0600000101010101"/>
                <a:cs typeface="Cavolini" panose="03000502040302020204" pitchFamily="66" charset="0"/>
                <a:sym typeface="Caladea"/>
              </a:rPr>
              <a:t>Determine Optimal Scale </a:t>
            </a:r>
            <a:r>
              <a:rPr lang="el-GR" sz="1500" b="1" dirty="0">
                <a:latin typeface="Caladea" panose="020B0600000101010101"/>
                <a:ea typeface="Caladea" panose="020B0600000101010101"/>
                <a:cs typeface="Cavolini" panose="03000502040302020204" pitchFamily="66" charset="0"/>
                <a:sym typeface="Caladea"/>
              </a:rPr>
              <a:t>λ</a:t>
            </a:r>
            <a:endParaRPr lang="en" sz="1500" b="1" dirty="0">
              <a:latin typeface="Caladea" panose="020B0600000101010101"/>
              <a:ea typeface="Caladea" panose="020B0600000101010101"/>
              <a:cs typeface="Cavolini" panose="03000502040302020204" pitchFamily="66" charset="0"/>
              <a:sym typeface="Caladea"/>
            </a:endParaRPr>
          </a:p>
        </p:txBody>
      </p:sp>
      <p:sp>
        <p:nvSpPr>
          <p:cNvPr id="12" name="Google Shape;681;p26">
            <a:extLst>
              <a:ext uri="{FF2B5EF4-FFF2-40B4-BE49-F238E27FC236}">
                <a16:creationId xmlns:a16="http://schemas.microsoft.com/office/drawing/2014/main" id="{7D72B266-7255-53BF-0CA6-DE31A0E23A6A}"/>
              </a:ext>
            </a:extLst>
          </p:cNvPr>
          <p:cNvSpPr txBox="1"/>
          <p:nvPr/>
        </p:nvSpPr>
        <p:spPr>
          <a:xfrm>
            <a:off x="6646703" y="5304697"/>
            <a:ext cx="2174986" cy="415468"/>
          </a:xfrm>
          <a:prstGeom prst="rect">
            <a:avLst/>
          </a:prstGeom>
          <a:noFill/>
          <a:ln w="19050" cap="flat" cmpd="sng">
            <a:solidFill>
              <a:schemeClr val="accent1">
                <a:lumMod val="60000"/>
                <a:lumOff val="40000"/>
              </a:schemeClr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dirty="0">
                <a:latin typeface="Caladea" panose="020B0600000101010101"/>
                <a:ea typeface="Caladea" panose="020B0600000101010101"/>
                <a:cs typeface="Cavolini" panose="03000502040302020204" pitchFamily="66" charset="0"/>
                <a:sym typeface="Caladea"/>
              </a:rPr>
              <a:t>Reshape the LMS Matrix</a:t>
            </a:r>
            <a:endParaRPr lang="en" sz="1500" b="1" dirty="0">
              <a:latin typeface="Caladea" panose="020B0600000101010101"/>
              <a:ea typeface="Caladea" panose="020B0600000101010101"/>
              <a:cs typeface="Cavolini" panose="03000502040302020204" pitchFamily="66" charset="0"/>
              <a:sym typeface="Caladea"/>
            </a:endParaRPr>
          </a:p>
        </p:txBody>
      </p:sp>
      <p:sp>
        <p:nvSpPr>
          <p:cNvPr id="13" name="Google Shape;681;p26">
            <a:extLst>
              <a:ext uri="{FF2B5EF4-FFF2-40B4-BE49-F238E27FC236}">
                <a16:creationId xmlns:a16="http://schemas.microsoft.com/office/drawing/2014/main" id="{DB03ECB9-7A36-C00B-97F9-B7BC82B46E0F}"/>
              </a:ext>
            </a:extLst>
          </p:cNvPr>
          <p:cNvSpPr txBox="1"/>
          <p:nvPr/>
        </p:nvSpPr>
        <p:spPr>
          <a:xfrm>
            <a:off x="6360902" y="5927899"/>
            <a:ext cx="2746589" cy="415468"/>
          </a:xfrm>
          <a:prstGeom prst="rect">
            <a:avLst/>
          </a:prstGeom>
          <a:noFill/>
          <a:ln w="19050" cap="flat" cmpd="sng">
            <a:solidFill>
              <a:schemeClr val="accent1">
                <a:lumMod val="60000"/>
                <a:lumOff val="40000"/>
              </a:schemeClr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dirty="0">
                <a:latin typeface="Caladea" panose="020B0600000101010101"/>
                <a:ea typeface="Caladea" panose="020B0600000101010101"/>
                <a:cs typeface="Cavolini" panose="03000502040302020204" pitchFamily="66" charset="0"/>
                <a:sym typeface="Caladea"/>
              </a:rPr>
              <a:t>Final Peak Detection by Stability</a:t>
            </a:r>
            <a:endParaRPr lang="en" sz="1500" b="1" dirty="0">
              <a:latin typeface="Caladea" panose="020B0600000101010101"/>
              <a:ea typeface="Caladea" panose="020B0600000101010101"/>
              <a:cs typeface="Cavolini" panose="03000502040302020204" pitchFamily="66" charset="0"/>
              <a:sym typeface="Caladea"/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83A46FE4-A83E-B633-C3EA-D819F0A25AC5}"/>
              </a:ext>
            </a:extLst>
          </p:cNvPr>
          <p:cNvCxnSpPr>
            <a:cxnSpLocks/>
            <a:stCxn id="9" idx="2"/>
            <a:endCxn id="10" idx="0"/>
          </p:cNvCxnSpPr>
          <p:nvPr/>
        </p:nvCxnSpPr>
        <p:spPr>
          <a:xfrm>
            <a:off x="7734196" y="3515961"/>
            <a:ext cx="0" cy="3004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74AEF3EE-57B6-BC63-C5AC-117D4E7E2C90}"/>
              </a:ext>
            </a:extLst>
          </p:cNvPr>
          <p:cNvCxnSpPr>
            <a:cxnSpLocks/>
            <a:stCxn id="10" idx="2"/>
            <a:endCxn id="11" idx="0"/>
          </p:cNvCxnSpPr>
          <p:nvPr/>
        </p:nvCxnSpPr>
        <p:spPr>
          <a:xfrm>
            <a:off x="7734196" y="4231852"/>
            <a:ext cx="0" cy="3856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3F4AB23-043C-B27F-310A-FD38FB2C523E}"/>
              </a:ext>
            </a:extLst>
          </p:cNvPr>
          <p:cNvCxnSpPr>
            <a:cxnSpLocks/>
            <a:stCxn id="11" idx="2"/>
            <a:endCxn id="12" idx="0"/>
          </p:cNvCxnSpPr>
          <p:nvPr/>
        </p:nvCxnSpPr>
        <p:spPr>
          <a:xfrm>
            <a:off x="7734196" y="5032942"/>
            <a:ext cx="0" cy="27175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679FBCC9-B5B6-B292-1C7C-9DD4CA6D697D}"/>
              </a:ext>
            </a:extLst>
          </p:cNvPr>
          <p:cNvCxnSpPr>
            <a:cxnSpLocks/>
            <a:stCxn id="12" idx="2"/>
            <a:endCxn id="13" idx="0"/>
          </p:cNvCxnSpPr>
          <p:nvPr/>
        </p:nvCxnSpPr>
        <p:spPr>
          <a:xfrm>
            <a:off x="7734196" y="5720165"/>
            <a:ext cx="1" cy="2077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3" name="Google Shape;681;p26">
            <a:extLst>
              <a:ext uri="{FF2B5EF4-FFF2-40B4-BE49-F238E27FC236}">
                <a16:creationId xmlns:a16="http://schemas.microsoft.com/office/drawing/2014/main" id="{3438C5D3-8AA6-72FD-7926-9EA0FDFD1F09}"/>
              </a:ext>
            </a:extLst>
          </p:cNvPr>
          <p:cNvSpPr txBox="1"/>
          <p:nvPr/>
        </p:nvSpPr>
        <p:spPr>
          <a:xfrm>
            <a:off x="621713" y="1900899"/>
            <a:ext cx="2592287" cy="415468"/>
          </a:xfrm>
          <a:prstGeom prst="rect">
            <a:avLst/>
          </a:prstGeom>
          <a:noFill/>
          <a:ln w="19050" cap="flat" cmpd="sng">
            <a:solidFill>
              <a:srgbClr val="FB7405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dirty="0">
                <a:latin typeface="Caladea" panose="020B0600000101010101"/>
                <a:ea typeface="Caladea" panose="020B0600000101010101"/>
                <a:cs typeface="Cavolini" panose="03000502040302020204" pitchFamily="66" charset="0"/>
                <a:sym typeface="Caladea"/>
              </a:rPr>
              <a:t>Extract RGB signals from face</a:t>
            </a:r>
            <a:endParaRPr lang="en" sz="1500" b="1" dirty="0">
              <a:latin typeface="Caladea" panose="020B0600000101010101"/>
              <a:ea typeface="Caladea" panose="020B0600000101010101"/>
              <a:cs typeface="Cavolini" panose="03000502040302020204" pitchFamily="66" charset="0"/>
              <a:sym typeface="Caladea"/>
            </a:endParaRPr>
          </a:p>
        </p:txBody>
      </p: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739F6168-4064-F6E2-3105-3F37B6E851DD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>
            <a:off x="7734196" y="2731835"/>
            <a:ext cx="0" cy="36865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Google Shape;681;p26">
            <a:extLst>
              <a:ext uri="{FF2B5EF4-FFF2-40B4-BE49-F238E27FC236}">
                <a16:creationId xmlns:a16="http://schemas.microsoft.com/office/drawing/2014/main" id="{FE69A553-4D49-E345-441F-C34FB2BB9843}"/>
              </a:ext>
            </a:extLst>
          </p:cNvPr>
          <p:cNvSpPr txBox="1"/>
          <p:nvPr/>
        </p:nvSpPr>
        <p:spPr>
          <a:xfrm>
            <a:off x="585709" y="2750847"/>
            <a:ext cx="2664296" cy="415468"/>
          </a:xfrm>
          <a:prstGeom prst="rect">
            <a:avLst/>
          </a:prstGeom>
          <a:noFill/>
          <a:ln w="19050" cap="flat" cmpd="sng">
            <a:solidFill>
              <a:srgbClr val="FB7405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dirty="0">
                <a:latin typeface="Caladea" panose="020B0600000101010101"/>
                <a:ea typeface="Caladea" panose="020B0600000101010101"/>
                <a:cs typeface="Cavolini" panose="03000502040302020204" pitchFamily="66" charset="0"/>
                <a:sym typeface="Caladea"/>
              </a:rPr>
              <a:t>Raw Signal Green Channel/ICA</a:t>
            </a:r>
            <a:endParaRPr lang="en" sz="1500" b="1" dirty="0">
              <a:latin typeface="Caladea" panose="020B0600000101010101"/>
              <a:ea typeface="Caladea" panose="020B0600000101010101"/>
              <a:cs typeface="Cavolini" panose="03000502040302020204" pitchFamily="66" charset="0"/>
              <a:sym typeface="Caladea"/>
            </a:endParaRPr>
          </a:p>
        </p:txBody>
      </p: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9826CB35-ABF5-FE13-B269-978092FD3383}"/>
              </a:ext>
            </a:extLst>
          </p:cNvPr>
          <p:cNvCxnSpPr>
            <a:cxnSpLocks/>
            <a:stCxn id="6" idx="3"/>
            <a:endCxn id="8" idx="0"/>
          </p:cNvCxnSpPr>
          <p:nvPr/>
        </p:nvCxnSpPr>
        <p:spPr>
          <a:xfrm flipV="1">
            <a:off x="3250005" y="2316367"/>
            <a:ext cx="4484191" cy="642214"/>
          </a:xfrm>
          <a:prstGeom prst="bentConnector4">
            <a:avLst>
              <a:gd name="adj1" fmla="val 30057"/>
              <a:gd name="adj2" fmla="val 18187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4" name="Picture 53">
            <a:extLst>
              <a:ext uri="{FF2B5EF4-FFF2-40B4-BE49-F238E27FC236}">
                <a16:creationId xmlns:a16="http://schemas.microsoft.com/office/drawing/2014/main" id="{717911F2-04D5-9DAD-CA27-A42A83ED0F3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266" y="4231852"/>
            <a:ext cx="2009179" cy="516908"/>
          </a:xfrm>
          <a:prstGeom prst="rect">
            <a:avLst/>
          </a:prstGeom>
          <a:ln w="28575">
            <a:solidFill>
              <a:schemeClr val="accent6">
                <a:lumMod val="75000"/>
              </a:schemeClr>
            </a:solidFill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6F444681-0137-9284-9E4E-687BF38E6C8C}"/>
              </a:ext>
            </a:extLst>
          </p:cNvPr>
          <p:cNvCxnSpPr>
            <a:stCxn id="123" idx="2"/>
            <a:endCxn id="6" idx="0"/>
          </p:cNvCxnSpPr>
          <p:nvPr/>
        </p:nvCxnSpPr>
        <p:spPr>
          <a:xfrm>
            <a:off x="1917857" y="2316367"/>
            <a:ext cx="0" cy="43448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FC81C393-1A23-35D0-5039-95B1286B8913}"/>
              </a:ext>
            </a:extLst>
          </p:cNvPr>
          <p:cNvCxnSpPr>
            <a:cxnSpLocks/>
            <a:stCxn id="13" idx="2"/>
            <a:endCxn id="54" idx="0"/>
          </p:cNvCxnSpPr>
          <p:nvPr/>
        </p:nvCxnSpPr>
        <p:spPr>
          <a:xfrm rot="5400000" flipH="1">
            <a:off x="3770269" y="2379440"/>
            <a:ext cx="2111515" cy="5816341"/>
          </a:xfrm>
          <a:prstGeom prst="bentConnector5">
            <a:avLst>
              <a:gd name="adj1" fmla="val -10826"/>
              <a:gd name="adj2" fmla="val 53170"/>
              <a:gd name="adj3" fmla="val 110826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6" name="Picture 65">
            <a:extLst>
              <a:ext uri="{FF2B5EF4-FFF2-40B4-BE49-F238E27FC236}">
                <a16:creationId xmlns:a16="http://schemas.microsoft.com/office/drawing/2014/main" id="{278BA6ED-76AB-378A-2BE6-79AA5FB4FE7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462" y="6274471"/>
            <a:ext cx="1308790" cy="581123"/>
          </a:xfrm>
          <a:prstGeom prst="rect">
            <a:avLst/>
          </a:prstGeom>
          <a:ln w="28575">
            <a:solidFill>
              <a:schemeClr val="accent6">
                <a:lumMod val="75000"/>
              </a:schemeClr>
            </a:solidFill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6ABA0465-56EE-E904-A63D-6CBAED9694BF}"/>
              </a:ext>
            </a:extLst>
          </p:cNvPr>
          <p:cNvCxnSpPr>
            <a:cxnSpLocks/>
            <a:stCxn id="19" idx="2"/>
            <a:endCxn id="66" idx="0"/>
          </p:cNvCxnSpPr>
          <p:nvPr/>
        </p:nvCxnSpPr>
        <p:spPr>
          <a:xfrm>
            <a:off x="1917857" y="5769999"/>
            <a:ext cx="0" cy="5044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960CC680-E9A1-14A4-34D8-028D93D96ADC}"/>
              </a:ext>
            </a:extLst>
          </p:cNvPr>
          <p:cNvSpPr txBox="1"/>
          <p:nvPr/>
        </p:nvSpPr>
        <p:spPr>
          <a:xfrm rot="2460596">
            <a:off x="9413654" y="2437419"/>
            <a:ext cx="856357" cy="40011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accent5">
                <a:lumMod val="75000"/>
              </a:schemeClr>
            </a:solidFill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Caladea"/>
              </a:rPr>
              <a:t>AMPD</a:t>
            </a:r>
            <a:endParaRPr lang="en-US" dirty="0"/>
          </a:p>
        </p:txBody>
      </p:sp>
      <p:sp>
        <p:nvSpPr>
          <p:cNvPr id="19" name="Google Shape;681;p26">
            <a:extLst>
              <a:ext uri="{FF2B5EF4-FFF2-40B4-BE49-F238E27FC236}">
                <a16:creationId xmlns:a16="http://schemas.microsoft.com/office/drawing/2014/main" id="{DDFA8925-7956-6B07-3BA5-6465C490A7AB}"/>
              </a:ext>
            </a:extLst>
          </p:cNvPr>
          <p:cNvSpPr txBox="1"/>
          <p:nvPr/>
        </p:nvSpPr>
        <p:spPr>
          <a:xfrm>
            <a:off x="585709" y="5354531"/>
            <a:ext cx="2664296" cy="415468"/>
          </a:xfrm>
          <a:prstGeom prst="rect">
            <a:avLst/>
          </a:prstGeom>
          <a:noFill/>
          <a:ln w="19050" cap="flat" cmpd="sng">
            <a:solidFill>
              <a:srgbClr val="FB7405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500" b="1" dirty="0">
                <a:latin typeface="Caladea" panose="020B0600000101010101"/>
                <a:ea typeface="Caladea" panose="020B0600000101010101"/>
                <a:cs typeface="Cavolini" panose="03000502040302020204" pitchFamily="66" charset="0"/>
                <a:sym typeface="Caladea"/>
              </a:rPr>
              <a:t>min_rr, max_rr = 0.4, 1.5</a:t>
            </a:r>
            <a:endParaRPr lang="en" sz="1500" b="1" dirty="0">
              <a:latin typeface="Caladea" panose="020B0600000101010101"/>
              <a:ea typeface="Caladea" panose="020B0600000101010101"/>
              <a:cs typeface="Cavolini" panose="03000502040302020204" pitchFamily="66" charset="0"/>
              <a:sym typeface="Caladea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6347197-A897-89BD-ACC9-62475B8FA1BC}"/>
              </a:ext>
            </a:extLst>
          </p:cNvPr>
          <p:cNvCxnSpPr>
            <a:cxnSpLocks/>
            <a:stCxn id="54" idx="2"/>
            <a:endCxn id="19" idx="0"/>
          </p:cNvCxnSpPr>
          <p:nvPr/>
        </p:nvCxnSpPr>
        <p:spPr>
          <a:xfrm>
            <a:off x="1917856" y="4748760"/>
            <a:ext cx="1" cy="6057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35115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E7B7F1-7FCB-17CA-CA45-682FD7F611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57D9C859-3F91-BD50-E71C-1EAE9504645F}"/>
              </a:ext>
            </a:extLst>
          </p:cNvPr>
          <p:cNvSpPr/>
          <p:nvPr/>
        </p:nvSpPr>
        <p:spPr>
          <a:xfrm>
            <a:off x="44231" y="3925618"/>
            <a:ext cx="5810599" cy="3082553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BAF14C1-728B-4EB9-1D24-D6BD3363C157}"/>
              </a:ext>
            </a:extLst>
          </p:cNvPr>
          <p:cNvSpPr/>
          <p:nvPr/>
        </p:nvSpPr>
        <p:spPr>
          <a:xfrm>
            <a:off x="6826937" y="3925618"/>
            <a:ext cx="3822232" cy="2807341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0DE11891-F1CC-634A-F6D3-AA0575EEC81C}"/>
              </a:ext>
            </a:extLst>
          </p:cNvPr>
          <p:cNvSpPr/>
          <p:nvPr/>
        </p:nvSpPr>
        <p:spPr>
          <a:xfrm>
            <a:off x="162124" y="1188343"/>
            <a:ext cx="10410845" cy="2529541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771B32-A49F-891F-5789-386517A39007}"/>
              </a:ext>
            </a:extLst>
          </p:cNvPr>
          <p:cNvSpPr txBox="1"/>
          <p:nvPr/>
        </p:nvSpPr>
        <p:spPr>
          <a:xfrm>
            <a:off x="306140" y="159153"/>
            <a:ext cx="8327848" cy="713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000" dirty="0">
                <a:solidFill>
                  <a:srgbClr val="000000"/>
                </a:solidFill>
                <a:latin typeface="Caladea"/>
              </a:rPr>
              <a:t>A</a:t>
            </a:r>
            <a:r>
              <a:rPr lang="en-US" sz="3000" b="0" i="0" u="none" strike="noStrike" dirty="0">
                <a:solidFill>
                  <a:srgbClr val="000000"/>
                </a:solidFill>
                <a:effectLst/>
                <a:latin typeface="Caladea"/>
              </a:rPr>
              <a:t>lgorithm Flow</a:t>
            </a:r>
            <a:endParaRPr lang="ko-KR" altLang="en-US" sz="3000" dirty="0">
              <a:latin typeface="Caladea"/>
              <a:ea typeface="HY견고딕" pitchFamily="18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5607DC4-A3ED-93C7-63AC-60C83DAF5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63602" y="7008171"/>
            <a:ext cx="2495127" cy="402567"/>
          </a:xfrm>
        </p:spPr>
        <p:txBody>
          <a:bodyPr/>
          <a:lstStyle/>
          <a:p>
            <a:fld id="{1B597EC8-03FB-421D-BA76-5865596B8B77}" type="slidenum">
              <a:rPr lang="ko-KR" altLang="en-US" smtClean="0"/>
              <a:pPr/>
              <a:t>2</a:t>
            </a:fld>
            <a:endParaRPr lang="ko-KR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F4F5634-8C76-3204-8520-416943BC0B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917" y="-107801"/>
            <a:ext cx="1571625" cy="747713"/>
          </a:xfrm>
          <a:prstGeom prst="rect">
            <a:avLst/>
          </a:prstGeom>
        </p:spPr>
      </p:pic>
      <p:sp>
        <p:nvSpPr>
          <p:cNvPr id="6" name="Google Shape;681;p26">
            <a:extLst>
              <a:ext uri="{FF2B5EF4-FFF2-40B4-BE49-F238E27FC236}">
                <a16:creationId xmlns:a16="http://schemas.microsoft.com/office/drawing/2014/main" id="{E4702A57-67E7-C436-511F-13770F5B4196}"/>
              </a:ext>
            </a:extLst>
          </p:cNvPr>
          <p:cNvSpPr txBox="1"/>
          <p:nvPr/>
        </p:nvSpPr>
        <p:spPr>
          <a:xfrm>
            <a:off x="267626" y="1512256"/>
            <a:ext cx="1224136" cy="415468"/>
          </a:xfrm>
          <a:prstGeom prst="rect">
            <a:avLst/>
          </a:prstGeom>
          <a:noFill/>
          <a:ln w="19050" cap="flat" cmpd="sng">
            <a:solidFill>
              <a:schemeClr val="accent1">
                <a:lumMod val="60000"/>
                <a:lumOff val="40000"/>
              </a:schemeClr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dirty="0">
                <a:latin typeface="Caladea" panose="020B0600000101010101"/>
                <a:ea typeface="Caladea" panose="020B0600000101010101"/>
                <a:cs typeface="Cavolini" panose="03000502040302020204" pitchFamily="66" charset="0"/>
                <a:sym typeface="Caladea"/>
              </a:rPr>
              <a:t>Video Input</a:t>
            </a:r>
            <a:endParaRPr lang="en" sz="1500" b="1" dirty="0">
              <a:latin typeface="Caladea" panose="020B0600000101010101"/>
              <a:ea typeface="Caladea" panose="020B0600000101010101"/>
              <a:cs typeface="Cavolini" panose="03000502040302020204" pitchFamily="66" charset="0"/>
              <a:sym typeface="Caladea"/>
            </a:endParaRPr>
          </a:p>
        </p:txBody>
      </p:sp>
      <p:sp>
        <p:nvSpPr>
          <p:cNvPr id="8" name="Google Shape;681;p26">
            <a:extLst>
              <a:ext uri="{FF2B5EF4-FFF2-40B4-BE49-F238E27FC236}">
                <a16:creationId xmlns:a16="http://schemas.microsoft.com/office/drawing/2014/main" id="{32DD66CB-E671-63A0-0878-906F0ED984B9}"/>
              </a:ext>
            </a:extLst>
          </p:cNvPr>
          <p:cNvSpPr txBox="1"/>
          <p:nvPr/>
        </p:nvSpPr>
        <p:spPr>
          <a:xfrm>
            <a:off x="2045874" y="1512256"/>
            <a:ext cx="2376264" cy="415468"/>
          </a:xfrm>
          <a:prstGeom prst="rect">
            <a:avLst/>
          </a:prstGeom>
          <a:noFill/>
          <a:ln w="19050" cap="flat" cmpd="sng">
            <a:solidFill>
              <a:schemeClr val="accent1">
                <a:lumMod val="60000"/>
                <a:lumOff val="40000"/>
              </a:schemeClr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dirty="0">
                <a:latin typeface="Caladea" panose="020B0600000101010101"/>
                <a:ea typeface="Caladea" panose="020B0600000101010101"/>
                <a:cs typeface="Cavolini" panose="03000502040302020204" pitchFamily="66" charset="0"/>
                <a:sym typeface="Caladea"/>
              </a:rPr>
              <a:t>Face Detection (</a:t>
            </a:r>
            <a:r>
              <a:rPr lang="en-US" sz="1500" b="1" dirty="0" err="1">
                <a:latin typeface="Caladea" panose="020B0600000101010101"/>
                <a:ea typeface="Caladea" panose="020B0600000101010101"/>
                <a:cs typeface="Cavolini" panose="03000502040302020204" pitchFamily="66" charset="0"/>
                <a:sym typeface="Caladea"/>
              </a:rPr>
              <a:t>MediaPipe</a:t>
            </a:r>
            <a:r>
              <a:rPr lang="en-US" sz="1500" b="1" dirty="0">
                <a:latin typeface="Caladea" panose="020B0600000101010101"/>
                <a:ea typeface="Caladea" panose="020B0600000101010101"/>
                <a:cs typeface="Cavolini" panose="03000502040302020204" pitchFamily="66" charset="0"/>
                <a:sym typeface="Caladea"/>
              </a:rPr>
              <a:t>)</a:t>
            </a:r>
            <a:endParaRPr lang="en" sz="1500" b="1" dirty="0">
              <a:latin typeface="Caladea" panose="020B0600000101010101"/>
              <a:ea typeface="Caladea" panose="020B0600000101010101"/>
              <a:cs typeface="Cavolini" panose="03000502040302020204" pitchFamily="66" charset="0"/>
              <a:sym typeface="Caladea"/>
            </a:endParaRPr>
          </a:p>
        </p:txBody>
      </p:sp>
      <p:sp>
        <p:nvSpPr>
          <p:cNvPr id="9" name="Google Shape;681;p26">
            <a:extLst>
              <a:ext uri="{FF2B5EF4-FFF2-40B4-BE49-F238E27FC236}">
                <a16:creationId xmlns:a16="http://schemas.microsoft.com/office/drawing/2014/main" id="{91DDE32E-F4EF-E434-B38D-EFC9861BFB66}"/>
              </a:ext>
            </a:extLst>
          </p:cNvPr>
          <p:cNvSpPr txBox="1"/>
          <p:nvPr/>
        </p:nvSpPr>
        <p:spPr>
          <a:xfrm>
            <a:off x="5083132" y="1509868"/>
            <a:ext cx="2376264" cy="415468"/>
          </a:xfrm>
          <a:prstGeom prst="rect">
            <a:avLst/>
          </a:prstGeom>
          <a:noFill/>
          <a:ln w="19050" cap="flat" cmpd="sng">
            <a:solidFill>
              <a:schemeClr val="accent1">
                <a:lumMod val="60000"/>
                <a:lumOff val="40000"/>
              </a:schemeClr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dirty="0">
                <a:latin typeface="Caladea" panose="020B0600000101010101"/>
                <a:ea typeface="Caladea" panose="020B0600000101010101"/>
                <a:cs typeface="Cavolini" panose="03000502040302020204" pitchFamily="66" charset="0"/>
                <a:sym typeface="Caladea"/>
              </a:rPr>
              <a:t>ROI: Full Face Bounding Box</a:t>
            </a:r>
            <a:endParaRPr lang="en" sz="1500" b="1" dirty="0">
              <a:latin typeface="Caladea" panose="020B0600000101010101"/>
              <a:ea typeface="Caladea" panose="020B0600000101010101"/>
              <a:cs typeface="Cavolini" panose="03000502040302020204" pitchFamily="66" charset="0"/>
              <a:sym typeface="Caladea"/>
            </a:endParaRPr>
          </a:p>
        </p:txBody>
      </p:sp>
      <p:sp>
        <p:nvSpPr>
          <p:cNvPr id="10" name="Google Shape;681;p26">
            <a:extLst>
              <a:ext uri="{FF2B5EF4-FFF2-40B4-BE49-F238E27FC236}">
                <a16:creationId xmlns:a16="http://schemas.microsoft.com/office/drawing/2014/main" id="{FF035EB7-4227-977D-4309-2E63BCFED313}"/>
              </a:ext>
            </a:extLst>
          </p:cNvPr>
          <p:cNvSpPr txBox="1"/>
          <p:nvPr/>
        </p:nvSpPr>
        <p:spPr>
          <a:xfrm>
            <a:off x="7915480" y="1500494"/>
            <a:ext cx="2520280" cy="415468"/>
          </a:xfrm>
          <a:prstGeom prst="rect">
            <a:avLst/>
          </a:prstGeom>
          <a:noFill/>
          <a:ln w="19050" cap="flat" cmpd="sng">
            <a:solidFill>
              <a:schemeClr val="accent1">
                <a:lumMod val="60000"/>
                <a:lumOff val="40000"/>
              </a:schemeClr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dirty="0">
                <a:latin typeface="Caladea" panose="020B0600000101010101"/>
                <a:ea typeface="Caladea" panose="020B0600000101010101"/>
                <a:cs typeface="Cavolini" panose="03000502040302020204" pitchFamily="66" charset="0"/>
                <a:sym typeface="Caladea"/>
              </a:rPr>
              <a:t>Frame-wise Mean RGB Signal</a:t>
            </a:r>
            <a:endParaRPr lang="en" sz="1500" b="1" dirty="0">
              <a:latin typeface="Caladea" panose="020B0600000101010101"/>
              <a:ea typeface="Caladea" panose="020B0600000101010101"/>
              <a:cs typeface="Cavolini" panose="03000502040302020204" pitchFamily="66" charset="0"/>
              <a:sym typeface="Caladea"/>
            </a:endParaRPr>
          </a:p>
        </p:txBody>
      </p:sp>
      <p:sp>
        <p:nvSpPr>
          <p:cNvPr id="11" name="Google Shape;681;p26">
            <a:extLst>
              <a:ext uri="{FF2B5EF4-FFF2-40B4-BE49-F238E27FC236}">
                <a16:creationId xmlns:a16="http://schemas.microsoft.com/office/drawing/2014/main" id="{B75ABDB6-8620-C0A2-0C5B-AD16F8F293FE}"/>
              </a:ext>
            </a:extLst>
          </p:cNvPr>
          <p:cNvSpPr txBox="1"/>
          <p:nvPr/>
        </p:nvSpPr>
        <p:spPr>
          <a:xfrm>
            <a:off x="7974992" y="2382468"/>
            <a:ext cx="2376264" cy="415468"/>
          </a:xfrm>
          <a:prstGeom prst="rect">
            <a:avLst/>
          </a:prstGeom>
          <a:noFill/>
          <a:ln w="19050" cap="flat" cmpd="sng">
            <a:solidFill>
              <a:schemeClr val="accent1">
                <a:lumMod val="60000"/>
                <a:lumOff val="40000"/>
              </a:schemeClr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dirty="0">
                <a:latin typeface="Caladea" panose="020B0600000101010101"/>
                <a:ea typeface="Caladea" panose="020B0600000101010101"/>
                <a:cs typeface="Cavolini" panose="03000502040302020204" pitchFamily="66" charset="0"/>
                <a:sym typeface="Caladea"/>
              </a:rPr>
              <a:t>Detrending + Normalization</a:t>
            </a:r>
            <a:endParaRPr lang="en" sz="1500" b="1" dirty="0">
              <a:latin typeface="Caladea" panose="020B0600000101010101"/>
              <a:ea typeface="Caladea" panose="020B0600000101010101"/>
              <a:cs typeface="Cavolini" panose="03000502040302020204" pitchFamily="66" charset="0"/>
              <a:sym typeface="Caladea"/>
            </a:endParaRPr>
          </a:p>
        </p:txBody>
      </p:sp>
      <p:sp>
        <p:nvSpPr>
          <p:cNvPr id="12" name="Google Shape;681;p26">
            <a:extLst>
              <a:ext uri="{FF2B5EF4-FFF2-40B4-BE49-F238E27FC236}">
                <a16:creationId xmlns:a16="http://schemas.microsoft.com/office/drawing/2014/main" id="{DAAE5323-7B25-6504-6B55-05379271C0E5}"/>
              </a:ext>
            </a:extLst>
          </p:cNvPr>
          <p:cNvSpPr txBox="1"/>
          <p:nvPr/>
        </p:nvSpPr>
        <p:spPr>
          <a:xfrm>
            <a:off x="4147028" y="2382468"/>
            <a:ext cx="1872208" cy="415468"/>
          </a:xfrm>
          <a:prstGeom prst="rect">
            <a:avLst/>
          </a:prstGeom>
          <a:noFill/>
          <a:ln w="19050" cap="flat" cmpd="sng">
            <a:solidFill>
              <a:schemeClr val="accent1">
                <a:lumMod val="60000"/>
                <a:lumOff val="40000"/>
              </a:schemeClr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dirty="0">
                <a:latin typeface="Caladea" panose="020B0600000101010101"/>
                <a:ea typeface="Caladea" panose="020B0600000101010101"/>
                <a:cs typeface="Cavolini" panose="03000502040302020204" pitchFamily="66" charset="0"/>
                <a:sym typeface="Caladea"/>
              </a:rPr>
              <a:t>Sliding Window (20s)</a:t>
            </a:r>
            <a:endParaRPr lang="en" sz="1500" b="1" dirty="0">
              <a:latin typeface="Caladea" panose="020B0600000101010101"/>
              <a:ea typeface="Caladea" panose="020B0600000101010101"/>
              <a:cs typeface="Cavolini" panose="03000502040302020204" pitchFamily="66" charset="0"/>
              <a:sym typeface="Caladea"/>
            </a:endParaRPr>
          </a:p>
        </p:txBody>
      </p:sp>
      <p:sp>
        <p:nvSpPr>
          <p:cNvPr id="13" name="Google Shape;681;p26">
            <a:extLst>
              <a:ext uri="{FF2B5EF4-FFF2-40B4-BE49-F238E27FC236}">
                <a16:creationId xmlns:a16="http://schemas.microsoft.com/office/drawing/2014/main" id="{5A02ADCB-424D-AFD4-2BF6-2B926CF45B27}"/>
              </a:ext>
            </a:extLst>
          </p:cNvPr>
          <p:cNvSpPr txBox="1"/>
          <p:nvPr/>
        </p:nvSpPr>
        <p:spPr>
          <a:xfrm>
            <a:off x="3536215" y="3146928"/>
            <a:ext cx="3093834" cy="415468"/>
          </a:xfrm>
          <a:prstGeom prst="rect">
            <a:avLst/>
          </a:prstGeom>
          <a:noFill/>
          <a:ln w="19050" cap="flat" cmpd="sng">
            <a:solidFill>
              <a:schemeClr val="accent1">
                <a:lumMod val="60000"/>
                <a:lumOff val="40000"/>
              </a:schemeClr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dirty="0">
                <a:latin typeface="Caladea" panose="020B0600000101010101"/>
                <a:ea typeface="Caladea" panose="020B0600000101010101"/>
                <a:cs typeface="Cavolini" panose="03000502040302020204" pitchFamily="66" charset="0"/>
                <a:sym typeface="Caladea"/>
              </a:rPr>
              <a:t>ICA Decomposition (3 components)</a:t>
            </a:r>
            <a:endParaRPr lang="en" sz="1500" b="1" dirty="0">
              <a:latin typeface="Caladea" panose="020B0600000101010101"/>
              <a:ea typeface="Caladea" panose="020B0600000101010101"/>
              <a:cs typeface="Cavolini" panose="03000502040302020204" pitchFamily="66" charset="0"/>
              <a:sym typeface="Caladea"/>
            </a:endParaRPr>
          </a:p>
        </p:txBody>
      </p:sp>
      <p:sp>
        <p:nvSpPr>
          <p:cNvPr id="16" name="Google Shape;681;p26">
            <a:extLst>
              <a:ext uri="{FF2B5EF4-FFF2-40B4-BE49-F238E27FC236}">
                <a16:creationId xmlns:a16="http://schemas.microsoft.com/office/drawing/2014/main" id="{0CEB818D-0D4D-198F-AD45-F92FC04A93A2}"/>
              </a:ext>
            </a:extLst>
          </p:cNvPr>
          <p:cNvSpPr txBox="1"/>
          <p:nvPr/>
        </p:nvSpPr>
        <p:spPr>
          <a:xfrm>
            <a:off x="560970" y="4155942"/>
            <a:ext cx="4324186" cy="415468"/>
          </a:xfrm>
          <a:prstGeom prst="rect">
            <a:avLst/>
          </a:prstGeom>
          <a:noFill/>
          <a:ln w="19050" cap="flat" cmpd="sng">
            <a:solidFill>
              <a:srgbClr val="FB7405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dirty="0">
                <a:latin typeface="Caladea" panose="020B0600000101010101"/>
                <a:ea typeface="Caladea" panose="020B0600000101010101"/>
                <a:cs typeface="Cavolini" panose="03000502040302020204" pitchFamily="66" charset="0"/>
                <a:sym typeface="Caladea"/>
              </a:rPr>
              <a:t>Automated IC Selection (Scoring: peaks, RR std, etc.)</a:t>
            </a:r>
            <a:endParaRPr lang="en" sz="1500" b="1" dirty="0">
              <a:latin typeface="Caladea" panose="020B0600000101010101"/>
              <a:ea typeface="Caladea" panose="020B0600000101010101"/>
              <a:cs typeface="Cavolini" panose="03000502040302020204" pitchFamily="66" charset="0"/>
              <a:sym typeface="Caladea"/>
            </a:endParaRPr>
          </a:p>
        </p:txBody>
      </p:sp>
      <p:sp>
        <p:nvSpPr>
          <p:cNvPr id="17" name="Google Shape;681;p26">
            <a:extLst>
              <a:ext uri="{FF2B5EF4-FFF2-40B4-BE49-F238E27FC236}">
                <a16:creationId xmlns:a16="http://schemas.microsoft.com/office/drawing/2014/main" id="{AE3CA274-B5AC-2487-583E-07FD0DB256FC}"/>
              </a:ext>
            </a:extLst>
          </p:cNvPr>
          <p:cNvSpPr txBox="1"/>
          <p:nvPr/>
        </p:nvSpPr>
        <p:spPr>
          <a:xfrm>
            <a:off x="58767" y="4877168"/>
            <a:ext cx="2664296" cy="415468"/>
          </a:xfrm>
          <a:prstGeom prst="rect">
            <a:avLst/>
          </a:prstGeom>
          <a:noFill/>
          <a:ln w="19050" cap="flat" cmpd="sng">
            <a:solidFill>
              <a:srgbClr val="FB7405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dirty="0">
                <a:latin typeface="Caladea" panose="020B0600000101010101"/>
                <a:ea typeface="Caladea" panose="020B0600000101010101"/>
                <a:cs typeface="Cavolini" panose="03000502040302020204" pitchFamily="66" charset="0"/>
                <a:sym typeface="Caladea"/>
              </a:rPr>
              <a:t>Peak Detection in Time Domain</a:t>
            </a:r>
            <a:endParaRPr lang="en" sz="1500" b="1" dirty="0">
              <a:latin typeface="Caladea" panose="020B0600000101010101"/>
              <a:ea typeface="Caladea" panose="020B0600000101010101"/>
              <a:cs typeface="Cavolini" panose="03000502040302020204" pitchFamily="66" charset="0"/>
              <a:sym typeface="Caladea"/>
            </a:endParaRPr>
          </a:p>
        </p:txBody>
      </p:sp>
      <p:sp>
        <p:nvSpPr>
          <p:cNvPr id="18" name="Google Shape;681;p26">
            <a:extLst>
              <a:ext uri="{FF2B5EF4-FFF2-40B4-BE49-F238E27FC236}">
                <a16:creationId xmlns:a16="http://schemas.microsoft.com/office/drawing/2014/main" id="{73778334-A4F3-777E-E47E-0B6F2C840C32}"/>
              </a:ext>
            </a:extLst>
          </p:cNvPr>
          <p:cNvSpPr txBox="1"/>
          <p:nvPr/>
        </p:nvSpPr>
        <p:spPr>
          <a:xfrm>
            <a:off x="418807" y="5583369"/>
            <a:ext cx="1944216" cy="415468"/>
          </a:xfrm>
          <a:prstGeom prst="rect">
            <a:avLst/>
          </a:prstGeom>
          <a:noFill/>
          <a:ln w="19050" cap="flat" cmpd="sng">
            <a:solidFill>
              <a:srgbClr val="FB7405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dirty="0">
                <a:latin typeface="Caladea" panose="020B0600000101010101"/>
                <a:ea typeface="Caladea" panose="020B0600000101010101"/>
                <a:cs typeface="Cavolini" panose="03000502040302020204" pitchFamily="66" charset="0"/>
                <a:sym typeface="Caladea"/>
              </a:rPr>
              <a:t>Compute RR Intervals</a:t>
            </a:r>
            <a:endParaRPr lang="en" sz="1500" b="1" dirty="0">
              <a:latin typeface="Caladea" panose="020B0600000101010101"/>
              <a:ea typeface="Caladea" panose="020B0600000101010101"/>
              <a:cs typeface="Cavolini" panose="03000502040302020204" pitchFamily="66" charset="0"/>
              <a:sym typeface="Caladea"/>
            </a:endParaRPr>
          </a:p>
        </p:txBody>
      </p:sp>
      <p:sp>
        <p:nvSpPr>
          <p:cNvPr id="19" name="Google Shape;681;p26">
            <a:extLst>
              <a:ext uri="{FF2B5EF4-FFF2-40B4-BE49-F238E27FC236}">
                <a16:creationId xmlns:a16="http://schemas.microsoft.com/office/drawing/2014/main" id="{67E21870-7276-3AFB-E635-3CC3B0C0461C}"/>
              </a:ext>
            </a:extLst>
          </p:cNvPr>
          <p:cNvSpPr txBox="1"/>
          <p:nvPr/>
        </p:nvSpPr>
        <p:spPr>
          <a:xfrm>
            <a:off x="454811" y="6274446"/>
            <a:ext cx="1872208" cy="415468"/>
          </a:xfrm>
          <a:prstGeom prst="rect">
            <a:avLst/>
          </a:prstGeom>
          <a:noFill/>
          <a:ln w="19050" cap="flat" cmpd="sng">
            <a:solidFill>
              <a:srgbClr val="FB7405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dirty="0">
                <a:latin typeface="Caladea" panose="020B0600000101010101"/>
                <a:ea typeface="Caladea" panose="020B0600000101010101"/>
                <a:cs typeface="Cavolini" panose="03000502040302020204" pitchFamily="66" charset="0"/>
                <a:sym typeface="Caladea"/>
              </a:rPr>
              <a:t>HR = 60 / mean(RR)</a:t>
            </a:r>
            <a:endParaRPr lang="en" sz="1500" b="1" dirty="0">
              <a:latin typeface="Caladea" panose="020B0600000101010101"/>
              <a:ea typeface="Caladea" panose="020B0600000101010101"/>
              <a:cs typeface="Cavolini" panose="03000502040302020204" pitchFamily="66" charset="0"/>
              <a:sym typeface="Caladea"/>
            </a:endParaRPr>
          </a:p>
        </p:txBody>
      </p:sp>
      <p:sp>
        <p:nvSpPr>
          <p:cNvPr id="20" name="Google Shape;681;p26">
            <a:extLst>
              <a:ext uri="{FF2B5EF4-FFF2-40B4-BE49-F238E27FC236}">
                <a16:creationId xmlns:a16="http://schemas.microsoft.com/office/drawing/2014/main" id="{3FE5DAE3-EB48-1655-1948-4CFA103A5E8C}"/>
              </a:ext>
            </a:extLst>
          </p:cNvPr>
          <p:cNvSpPr txBox="1"/>
          <p:nvPr/>
        </p:nvSpPr>
        <p:spPr>
          <a:xfrm>
            <a:off x="3960581" y="7088639"/>
            <a:ext cx="2461126" cy="415468"/>
          </a:xfrm>
          <a:prstGeom prst="rect">
            <a:avLst/>
          </a:prstGeom>
          <a:noFill/>
          <a:ln w="19050" cap="flat" cmpd="sng">
            <a:solidFill>
              <a:schemeClr val="accent1">
                <a:lumMod val="60000"/>
                <a:lumOff val="40000"/>
              </a:schemeClr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dirty="0">
                <a:latin typeface="Caladea" panose="020B0600000101010101"/>
                <a:ea typeface="Caladea" panose="020B0600000101010101"/>
                <a:cs typeface="Cavolini" panose="03000502040302020204" pitchFamily="66" charset="0"/>
                <a:sym typeface="Caladea"/>
              </a:rPr>
              <a:t>Compare with Ground Truth</a:t>
            </a:r>
            <a:endParaRPr lang="en" sz="1500" b="1" dirty="0">
              <a:latin typeface="Caladea" panose="020B0600000101010101"/>
              <a:ea typeface="Caladea" panose="020B0600000101010101"/>
              <a:cs typeface="Cavolini" panose="03000502040302020204" pitchFamily="66" charset="0"/>
              <a:sym typeface="Caladea"/>
            </a:endParaRPr>
          </a:p>
        </p:txBody>
      </p:sp>
      <p:sp>
        <p:nvSpPr>
          <p:cNvPr id="22" name="Google Shape;681;p26">
            <a:extLst>
              <a:ext uri="{FF2B5EF4-FFF2-40B4-BE49-F238E27FC236}">
                <a16:creationId xmlns:a16="http://schemas.microsoft.com/office/drawing/2014/main" id="{E5EFA2DC-E1CD-1AC2-D392-2211972728AD}"/>
              </a:ext>
            </a:extLst>
          </p:cNvPr>
          <p:cNvSpPr txBox="1"/>
          <p:nvPr/>
        </p:nvSpPr>
        <p:spPr>
          <a:xfrm>
            <a:off x="7210846" y="4094580"/>
            <a:ext cx="3312368" cy="415468"/>
          </a:xfrm>
          <a:prstGeom prst="rect">
            <a:avLst/>
          </a:prstGeom>
          <a:noFill/>
          <a:ln w="19050" cap="flat" cmpd="sng">
            <a:solidFill>
              <a:schemeClr val="accent1">
                <a:lumMod val="60000"/>
                <a:lumOff val="40000"/>
              </a:schemeClr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latin typeface="Caladea" panose="020B0600000101010101"/>
                <a:ea typeface="Caladea" panose="020B0600000101010101"/>
                <a:cs typeface="Cavolini" panose="03000502040302020204" pitchFamily="66" charset="0"/>
                <a:sym typeface="Caladea"/>
              </a:rPr>
              <a:t>Manual IC Selection (Visual Inspection)</a:t>
            </a:r>
            <a:endParaRPr lang="en" sz="1500" b="1" dirty="0">
              <a:latin typeface="Caladea" panose="020B0600000101010101"/>
              <a:ea typeface="Caladea" panose="020B0600000101010101"/>
              <a:cs typeface="Cavolini" panose="03000502040302020204" pitchFamily="66" charset="0"/>
              <a:sym typeface="Caladea"/>
            </a:endParaRPr>
          </a:p>
        </p:txBody>
      </p:sp>
      <p:sp>
        <p:nvSpPr>
          <p:cNvPr id="23" name="Google Shape;681;p26">
            <a:extLst>
              <a:ext uri="{FF2B5EF4-FFF2-40B4-BE49-F238E27FC236}">
                <a16:creationId xmlns:a16="http://schemas.microsoft.com/office/drawing/2014/main" id="{6FC52244-8F9A-88A6-A653-FD0124A84F51}"/>
              </a:ext>
            </a:extLst>
          </p:cNvPr>
          <p:cNvSpPr txBox="1"/>
          <p:nvPr/>
        </p:nvSpPr>
        <p:spPr>
          <a:xfrm>
            <a:off x="7822126" y="4859039"/>
            <a:ext cx="2088232" cy="415468"/>
          </a:xfrm>
          <a:prstGeom prst="rect">
            <a:avLst/>
          </a:prstGeom>
          <a:noFill/>
          <a:ln w="19050" cap="flat" cmpd="sng">
            <a:solidFill>
              <a:schemeClr val="accent1">
                <a:lumMod val="60000"/>
                <a:lumOff val="40000"/>
              </a:schemeClr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dirty="0">
                <a:latin typeface="Caladea" panose="020B0600000101010101"/>
                <a:ea typeface="Caladea" panose="020B0600000101010101"/>
                <a:cs typeface="Cavolini" panose="03000502040302020204" pitchFamily="66" charset="0"/>
                <a:sym typeface="Caladea"/>
              </a:rPr>
              <a:t>Apply FFT to Selected IC</a:t>
            </a:r>
            <a:endParaRPr lang="en" sz="1500" b="1" dirty="0">
              <a:latin typeface="Caladea" panose="020B0600000101010101"/>
              <a:ea typeface="Caladea" panose="020B0600000101010101"/>
              <a:cs typeface="Cavolini" panose="03000502040302020204" pitchFamily="66" charset="0"/>
              <a:sym typeface="Caladea"/>
            </a:endParaRPr>
          </a:p>
        </p:txBody>
      </p:sp>
      <p:sp>
        <p:nvSpPr>
          <p:cNvPr id="24" name="Google Shape;681;p26">
            <a:extLst>
              <a:ext uri="{FF2B5EF4-FFF2-40B4-BE49-F238E27FC236}">
                <a16:creationId xmlns:a16="http://schemas.microsoft.com/office/drawing/2014/main" id="{531694D8-BB56-69D7-4AFB-A68C61270037}"/>
              </a:ext>
            </a:extLst>
          </p:cNvPr>
          <p:cNvSpPr txBox="1"/>
          <p:nvPr/>
        </p:nvSpPr>
        <p:spPr>
          <a:xfrm>
            <a:off x="7159515" y="5561568"/>
            <a:ext cx="3413454" cy="415468"/>
          </a:xfrm>
          <a:prstGeom prst="rect">
            <a:avLst/>
          </a:prstGeom>
          <a:noFill/>
          <a:ln w="19050" cap="flat" cmpd="sng">
            <a:solidFill>
              <a:schemeClr val="accent1">
                <a:lumMod val="60000"/>
                <a:lumOff val="40000"/>
              </a:schemeClr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dirty="0">
                <a:latin typeface="Caladea" panose="020B0600000101010101"/>
                <a:ea typeface="Caladea" panose="020B0600000101010101"/>
                <a:cs typeface="Cavolini" panose="03000502040302020204" pitchFamily="66" charset="0"/>
                <a:sym typeface="Caladea"/>
              </a:rPr>
              <a:t>Find Max Power Frequency in 0.75–4 Hz</a:t>
            </a:r>
            <a:endParaRPr lang="en" sz="1500" b="1" dirty="0">
              <a:latin typeface="Caladea" panose="020B0600000101010101"/>
              <a:ea typeface="Caladea" panose="020B0600000101010101"/>
              <a:cs typeface="Cavolini" panose="03000502040302020204" pitchFamily="66" charset="0"/>
              <a:sym typeface="Caladea"/>
            </a:endParaRPr>
          </a:p>
        </p:txBody>
      </p:sp>
      <p:sp>
        <p:nvSpPr>
          <p:cNvPr id="25" name="Google Shape;681;p26">
            <a:extLst>
              <a:ext uri="{FF2B5EF4-FFF2-40B4-BE49-F238E27FC236}">
                <a16:creationId xmlns:a16="http://schemas.microsoft.com/office/drawing/2014/main" id="{C7D29481-C7FC-FBCD-C2DE-9B548331E3B3}"/>
              </a:ext>
            </a:extLst>
          </p:cNvPr>
          <p:cNvSpPr txBox="1"/>
          <p:nvPr/>
        </p:nvSpPr>
        <p:spPr>
          <a:xfrm>
            <a:off x="7970338" y="6216007"/>
            <a:ext cx="1791808" cy="415468"/>
          </a:xfrm>
          <a:prstGeom prst="rect">
            <a:avLst/>
          </a:prstGeom>
          <a:noFill/>
          <a:ln w="19050" cap="flat" cmpd="sng">
            <a:solidFill>
              <a:schemeClr val="accent1">
                <a:lumMod val="60000"/>
                <a:lumOff val="40000"/>
              </a:schemeClr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dirty="0">
                <a:latin typeface="Caladea" panose="020B0600000101010101"/>
                <a:ea typeface="Caladea" panose="020B0600000101010101"/>
                <a:cs typeface="Cavolini" panose="03000502040302020204" pitchFamily="66" charset="0"/>
                <a:sym typeface="Caladea"/>
              </a:rPr>
              <a:t>HR = </a:t>
            </a:r>
            <a:r>
              <a:rPr lang="en-US" sz="1500" b="1" dirty="0" err="1">
                <a:latin typeface="Caladea" panose="020B0600000101010101"/>
                <a:ea typeface="Caladea" panose="020B0600000101010101"/>
                <a:cs typeface="Cavolini" panose="03000502040302020204" pitchFamily="66" charset="0"/>
                <a:sym typeface="Caladea"/>
              </a:rPr>
              <a:t>max_freq</a:t>
            </a:r>
            <a:r>
              <a:rPr lang="en-US" sz="1500" b="1" dirty="0">
                <a:latin typeface="Caladea" panose="020B0600000101010101"/>
                <a:ea typeface="Caladea" panose="020B0600000101010101"/>
                <a:cs typeface="Cavolini" panose="03000502040302020204" pitchFamily="66" charset="0"/>
                <a:sym typeface="Caladea"/>
              </a:rPr>
              <a:t> × 60</a:t>
            </a:r>
            <a:endParaRPr lang="en" sz="1500" b="1" dirty="0">
              <a:latin typeface="Caladea" panose="020B0600000101010101"/>
              <a:ea typeface="Caladea" panose="020B0600000101010101"/>
              <a:cs typeface="Cavolini" panose="03000502040302020204" pitchFamily="66" charset="0"/>
              <a:sym typeface="Caladea"/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6095973-E113-4675-9723-878CA2387F9C}"/>
              </a:ext>
            </a:extLst>
          </p:cNvPr>
          <p:cNvCxnSpPr>
            <a:cxnSpLocks/>
          </p:cNvCxnSpPr>
          <p:nvPr/>
        </p:nvCxnSpPr>
        <p:spPr>
          <a:xfrm>
            <a:off x="1491762" y="1717602"/>
            <a:ext cx="55411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516056A-47F9-3E47-61A5-929334E7191A}"/>
              </a:ext>
            </a:extLst>
          </p:cNvPr>
          <p:cNvCxnSpPr>
            <a:stCxn id="8" idx="3"/>
            <a:endCxn id="9" idx="1"/>
          </p:cNvCxnSpPr>
          <p:nvPr/>
        </p:nvCxnSpPr>
        <p:spPr>
          <a:xfrm flipV="1">
            <a:off x="4422138" y="1717602"/>
            <a:ext cx="660994" cy="238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876943B-697F-7ECC-9E56-14666B88A5F5}"/>
              </a:ext>
            </a:extLst>
          </p:cNvPr>
          <p:cNvCxnSpPr>
            <a:stCxn id="9" idx="3"/>
            <a:endCxn id="10" idx="1"/>
          </p:cNvCxnSpPr>
          <p:nvPr/>
        </p:nvCxnSpPr>
        <p:spPr>
          <a:xfrm flipV="1">
            <a:off x="7459396" y="1708228"/>
            <a:ext cx="456084" cy="937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29ED8933-B4A2-DEBC-D7D1-883CF22A4320}"/>
              </a:ext>
            </a:extLst>
          </p:cNvPr>
          <p:cNvCxnSpPr>
            <a:stCxn id="10" idx="2"/>
            <a:endCxn id="11" idx="0"/>
          </p:cNvCxnSpPr>
          <p:nvPr/>
        </p:nvCxnSpPr>
        <p:spPr>
          <a:xfrm flipH="1">
            <a:off x="9163124" y="1915962"/>
            <a:ext cx="12496" cy="4665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9A15151F-F465-7B37-6F37-94BF5E1C09DC}"/>
              </a:ext>
            </a:extLst>
          </p:cNvPr>
          <p:cNvCxnSpPr>
            <a:stCxn id="11" idx="1"/>
            <a:endCxn id="12" idx="3"/>
          </p:cNvCxnSpPr>
          <p:nvPr/>
        </p:nvCxnSpPr>
        <p:spPr>
          <a:xfrm flipH="1">
            <a:off x="6019236" y="2590202"/>
            <a:ext cx="195575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61368F79-A39E-ACF8-6EA4-90A396365672}"/>
              </a:ext>
            </a:extLst>
          </p:cNvPr>
          <p:cNvCxnSpPr>
            <a:stCxn id="12" idx="2"/>
            <a:endCxn id="13" idx="0"/>
          </p:cNvCxnSpPr>
          <p:nvPr/>
        </p:nvCxnSpPr>
        <p:spPr>
          <a:xfrm>
            <a:off x="5083132" y="2797936"/>
            <a:ext cx="0" cy="3489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64B04169-4FA0-E8BB-5CFE-2F886522A5D0}"/>
              </a:ext>
            </a:extLst>
          </p:cNvPr>
          <p:cNvCxnSpPr>
            <a:stCxn id="13" idx="2"/>
            <a:endCxn id="22" idx="0"/>
          </p:cNvCxnSpPr>
          <p:nvPr/>
        </p:nvCxnSpPr>
        <p:spPr>
          <a:xfrm>
            <a:off x="5083132" y="3562396"/>
            <a:ext cx="3783898" cy="53218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9D3CF43C-BF66-8629-1E47-72C9772E1E0D}"/>
              </a:ext>
            </a:extLst>
          </p:cNvPr>
          <p:cNvCxnSpPr>
            <a:stCxn id="13" idx="2"/>
            <a:endCxn id="16" idx="0"/>
          </p:cNvCxnSpPr>
          <p:nvPr/>
        </p:nvCxnSpPr>
        <p:spPr>
          <a:xfrm flipH="1">
            <a:off x="2723063" y="3562396"/>
            <a:ext cx="2360069" cy="59354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239F1C92-C7E2-17E7-6EA2-B4F60A770A73}"/>
              </a:ext>
            </a:extLst>
          </p:cNvPr>
          <p:cNvCxnSpPr>
            <a:stCxn id="16" idx="2"/>
            <a:endCxn id="17" idx="0"/>
          </p:cNvCxnSpPr>
          <p:nvPr/>
        </p:nvCxnSpPr>
        <p:spPr>
          <a:xfrm flipH="1">
            <a:off x="1390915" y="4571410"/>
            <a:ext cx="1332148" cy="30575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71D1FF4E-B8DE-E309-42CD-4BD3CD7A20F8}"/>
              </a:ext>
            </a:extLst>
          </p:cNvPr>
          <p:cNvCxnSpPr>
            <a:stCxn id="17" idx="2"/>
            <a:endCxn id="18" idx="0"/>
          </p:cNvCxnSpPr>
          <p:nvPr/>
        </p:nvCxnSpPr>
        <p:spPr>
          <a:xfrm>
            <a:off x="1390915" y="5292636"/>
            <a:ext cx="0" cy="29073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EDF56508-338B-599D-35EA-BC15144247B1}"/>
              </a:ext>
            </a:extLst>
          </p:cNvPr>
          <p:cNvCxnSpPr>
            <a:stCxn id="18" idx="2"/>
            <a:endCxn id="19" idx="0"/>
          </p:cNvCxnSpPr>
          <p:nvPr/>
        </p:nvCxnSpPr>
        <p:spPr>
          <a:xfrm>
            <a:off x="1390915" y="5998837"/>
            <a:ext cx="0" cy="27560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0AB6DED7-65EB-B3C4-10B6-A1F4C3271626}"/>
              </a:ext>
            </a:extLst>
          </p:cNvPr>
          <p:cNvCxnSpPr>
            <a:stCxn id="22" idx="2"/>
            <a:endCxn id="23" idx="0"/>
          </p:cNvCxnSpPr>
          <p:nvPr/>
        </p:nvCxnSpPr>
        <p:spPr>
          <a:xfrm flipH="1">
            <a:off x="8866242" y="4510048"/>
            <a:ext cx="788" cy="34899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47744438-49DE-3398-5438-93C4E7F88679}"/>
              </a:ext>
            </a:extLst>
          </p:cNvPr>
          <p:cNvCxnSpPr>
            <a:stCxn id="23" idx="2"/>
            <a:endCxn id="24" idx="0"/>
          </p:cNvCxnSpPr>
          <p:nvPr/>
        </p:nvCxnSpPr>
        <p:spPr>
          <a:xfrm>
            <a:off x="8866242" y="5274507"/>
            <a:ext cx="0" cy="2870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AAB87049-AAB0-C86E-0083-6A4746D1BCB3}"/>
              </a:ext>
            </a:extLst>
          </p:cNvPr>
          <p:cNvCxnSpPr>
            <a:stCxn id="24" idx="2"/>
            <a:endCxn id="25" idx="0"/>
          </p:cNvCxnSpPr>
          <p:nvPr/>
        </p:nvCxnSpPr>
        <p:spPr>
          <a:xfrm>
            <a:off x="8866242" y="5977036"/>
            <a:ext cx="0" cy="2389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7141842E-1192-FB48-4ADE-FCFC86F7A95B}"/>
              </a:ext>
            </a:extLst>
          </p:cNvPr>
          <p:cNvCxnSpPr>
            <a:stCxn id="19" idx="2"/>
            <a:endCxn id="20" idx="0"/>
          </p:cNvCxnSpPr>
          <p:nvPr/>
        </p:nvCxnSpPr>
        <p:spPr>
          <a:xfrm>
            <a:off x="1390915" y="6689914"/>
            <a:ext cx="3800229" cy="39872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A57616E2-5FE3-B066-14EF-61DAA594A2D8}"/>
              </a:ext>
            </a:extLst>
          </p:cNvPr>
          <p:cNvCxnSpPr>
            <a:cxnSpLocks/>
            <a:stCxn id="25" idx="2"/>
            <a:endCxn id="20" idx="0"/>
          </p:cNvCxnSpPr>
          <p:nvPr/>
        </p:nvCxnSpPr>
        <p:spPr>
          <a:xfrm flipH="1">
            <a:off x="5191144" y="6631475"/>
            <a:ext cx="3675098" cy="4571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6" name="Google Shape;681;p26">
            <a:extLst>
              <a:ext uri="{FF2B5EF4-FFF2-40B4-BE49-F238E27FC236}">
                <a16:creationId xmlns:a16="http://schemas.microsoft.com/office/drawing/2014/main" id="{84916E88-5CC1-EBA2-B437-23A3DBEF981C}"/>
              </a:ext>
            </a:extLst>
          </p:cNvPr>
          <p:cNvSpPr txBox="1"/>
          <p:nvPr/>
        </p:nvSpPr>
        <p:spPr>
          <a:xfrm>
            <a:off x="3102912" y="4897311"/>
            <a:ext cx="2088232" cy="415468"/>
          </a:xfrm>
          <a:prstGeom prst="rect">
            <a:avLst/>
          </a:prstGeom>
          <a:noFill/>
          <a:ln w="19050" cap="flat" cmpd="sng">
            <a:solidFill>
              <a:schemeClr val="accent1">
                <a:lumMod val="60000"/>
                <a:lumOff val="40000"/>
              </a:schemeClr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dirty="0">
                <a:latin typeface="Caladea" panose="020B0600000101010101"/>
                <a:ea typeface="Caladea" panose="020B0600000101010101"/>
                <a:cs typeface="Cavolini" panose="03000502040302020204" pitchFamily="66" charset="0"/>
                <a:sym typeface="Caladea"/>
              </a:rPr>
              <a:t>Apply FFT to Selected IC</a:t>
            </a:r>
            <a:endParaRPr lang="en" sz="1500" b="1" dirty="0">
              <a:latin typeface="Caladea" panose="020B0600000101010101"/>
              <a:ea typeface="Caladea" panose="020B0600000101010101"/>
              <a:cs typeface="Cavolini" panose="03000502040302020204" pitchFamily="66" charset="0"/>
              <a:sym typeface="Caladea"/>
            </a:endParaRPr>
          </a:p>
        </p:txBody>
      </p:sp>
      <p:sp>
        <p:nvSpPr>
          <p:cNvPr id="107" name="Google Shape;681;p26">
            <a:extLst>
              <a:ext uri="{FF2B5EF4-FFF2-40B4-BE49-F238E27FC236}">
                <a16:creationId xmlns:a16="http://schemas.microsoft.com/office/drawing/2014/main" id="{BFBA9D45-082F-1404-3C17-DFB9059F2292}"/>
              </a:ext>
            </a:extLst>
          </p:cNvPr>
          <p:cNvSpPr txBox="1"/>
          <p:nvPr/>
        </p:nvSpPr>
        <p:spPr>
          <a:xfrm>
            <a:off x="2441376" y="5555640"/>
            <a:ext cx="3413454" cy="415468"/>
          </a:xfrm>
          <a:prstGeom prst="rect">
            <a:avLst/>
          </a:prstGeom>
          <a:noFill/>
          <a:ln w="19050" cap="flat" cmpd="sng">
            <a:solidFill>
              <a:schemeClr val="accent1">
                <a:lumMod val="60000"/>
                <a:lumOff val="40000"/>
              </a:schemeClr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dirty="0">
                <a:latin typeface="Caladea" panose="020B0600000101010101"/>
                <a:ea typeface="Caladea" panose="020B0600000101010101"/>
                <a:cs typeface="Cavolini" panose="03000502040302020204" pitchFamily="66" charset="0"/>
                <a:sym typeface="Caladea"/>
              </a:rPr>
              <a:t>Find Max Power Frequency in 0.75–4 Hz</a:t>
            </a:r>
            <a:endParaRPr lang="en" sz="1500" b="1" dirty="0">
              <a:latin typeface="Caladea" panose="020B0600000101010101"/>
              <a:ea typeface="Caladea" panose="020B0600000101010101"/>
              <a:cs typeface="Cavolini" panose="03000502040302020204" pitchFamily="66" charset="0"/>
              <a:sym typeface="Caladea"/>
            </a:endParaRPr>
          </a:p>
        </p:txBody>
      </p:sp>
      <p:sp>
        <p:nvSpPr>
          <p:cNvPr id="108" name="Google Shape;681;p26">
            <a:extLst>
              <a:ext uri="{FF2B5EF4-FFF2-40B4-BE49-F238E27FC236}">
                <a16:creationId xmlns:a16="http://schemas.microsoft.com/office/drawing/2014/main" id="{9F191A57-4E5D-A311-D084-943008514822}"/>
              </a:ext>
            </a:extLst>
          </p:cNvPr>
          <p:cNvSpPr txBox="1"/>
          <p:nvPr/>
        </p:nvSpPr>
        <p:spPr>
          <a:xfrm>
            <a:off x="3251124" y="6254279"/>
            <a:ext cx="1791808" cy="415468"/>
          </a:xfrm>
          <a:prstGeom prst="rect">
            <a:avLst/>
          </a:prstGeom>
          <a:noFill/>
          <a:ln w="19050" cap="flat" cmpd="sng">
            <a:solidFill>
              <a:schemeClr val="accent1">
                <a:lumMod val="60000"/>
                <a:lumOff val="40000"/>
              </a:schemeClr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dirty="0">
                <a:latin typeface="Caladea" panose="020B0600000101010101"/>
                <a:ea typeface="Caladea" panose="020B0600000101010101"/>
                <a:cs typeface="Cavolini" panose="03000502040302020204" pitchFamily="66" charset="0"/>
                <a:sym typeface="Caladea"/>
              </a:rPr>
              <a:t>HR = </a:t>
            </a:r>
            <a:r>
              <a:rPr lang="en-US" sz="1500" b="1" dirty="0" err="1">
                <a:latin typeface="Caladea" panose="020B0600000101010101"/>
                <a:ea typeface="Caladea" panose="020B0600000101010101"/>
                <a:cs typeface="Cavolini" panose="03000502040302020204" pitchFamily="66" charset="0"/>
                <a:sym typeface="Caladea"/>
              </a:rPr>
              <a:t>max_freq</a:t>
            </a:r>
            <a:r>
              <a:rPr lang="en-US" sz="1500" b="1" dirty="0">
                <a:latin typeface="Caladea" panose="020B0600000101010101"/>
                <a:ea typeface="Caladea" panose="020B0600000101010101"/>
                <a:cs typeface="Cavolini" panose="03000502040302020204" pitchFamily="66" charset="0"/>
                <a:sym typeface="Caladea"/>
              </a:rPr>
              <a:t> × 60</a:t>
            </a:r>
            <a:endParaRPr lang="en" sz="1500" b="1" dirty="0">
              <a:latin typeface="Caladea" panose="020B0600000101010101"/>
              <a:ea typeface="Caladea" panose="020B0600000101010101"/>
              <a:cs typeface="Cavolini" panose="03000502040302020204" pitchFamily="66" charset="0"/>
              <a:sym typeface="Caladea"/>
            </a:endParaRPr>
          </a:p>
        </p:txBody>
      </p: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D85495AA-942B-9DC5-12DE-ED58E27F8B85}"/>
              </a:ext>
            </a:extLst>
          </p:cNvPr>
          <p:cNvCxnSpPr>
            <a:stCxn id="106" idx="2"/>
            <a:endCxn id="107" idx="0"/>
          </p:cNvCxnSpPr>
          <p:nvPr/>
        </p:nvCxnSpPr>
        <p:spPr>
          <a:xfrm>
            <a:off x="4147028" y="5312779"/>
            <a:ext cx="1075" cy="2428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1268FDE1-43DA-80A0-111C-79023FA5A3B4}"/>
              </a:ext>
            </a:extLst>
          </p:cNvPr>
          <p:cNvCxnSpPr>
            <a:stCxn id="107" idx="2"/>
            <a:endCxn id="108" idx="0"/>
          </p:cNvCxnSpPr>
          <p:nvPr/>
        </p:nvCxnSpPr>
        <p:spPr>
          <a:xfrm flipH="1">
            <a:off x="4147028" y="5971108"/>
            <a:ext cx="1075" cy="2831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C16FFC0E-CAB5-B825-F643-D659B6C87554}"/>
              </a:ext>
            </a:extLst>
          </p:cNvPr>
          <p:cNvCxnSpPr>
            <a:cxnSpLocks/>
            <a:stCxn id="16" idx="2"/>
            <a:endCxn id="106" idx="0"/>
          </p:cNvCxnSpPr>
          <p:nvPr/>
        </p:nvCxnSpPr>
        <p:spPr>
          <a:xfrm>
            <a:off x="2723063" y="4571410"/>
            <a:ext cx="1423965" cy="325901"/>
          </a:xfrm>
          <a:prstGeom prst="straightConnector1">
            <a:avLst/>
          </a:prstGeom>
          <a:ln>
            <a:tailEnd type="triangle"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8612F2AF-4834-0A41-C197-24FFA9929EE2}"/>
              </a:ext>
            </a:extLst>
          </p:cNvPr>
          <p:cNvCxnSpPr>
            <a:cxnSpLocks/>
            <a:stCxn id="108" idx="2"/>
            <a:endCxn id="20" idx="0"/>
          </p:cNvCxnSpPr>
          <p:nvPr/>
        </p:nvCxnSpPr>
        <p:spPr>
          <a:xfrm>
            <a:off x="4147028" y="6669747"/>
            <a:ext cx="1044116" cy="4188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02505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4574F8-2670-F306-D1CC-C2BB8ACB76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4FD0A91-957F-84CD-553C-6D7FD674BCE2}"/>
              </a:ext>
            </a:extLst>
          </p:cNvPr>
          <p:cNvSpPr txBox="1"/>
          <p:nvPr/>
        </p:nvSpPr>
        <p:spPr>
          <a:xfrm>
            <a:off x="306140" y="159153"/>
            <a:ext cx="8327848" cy="713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000" b="0" i="0" u="none" strike="noStrike" dirty="0">
                <a:solidFill>
                  <a:srgbClr val="000000"/>
                </a:solidFill>
                <a:effectLst/>
                <a:latin typeface="Caladea"/>
              </a:rPr>
              <a:t>Algorithm Flow Modified For HR Estimation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F66FE57-16FB-8CB3-CD51-81E5C573E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63602" y="7008171"/>
            <a:ext cx="2495127" cy="402567"/>
          </a:xfrm>
        </p:spPr>
        <p:txBody>
          <a:bodyPr/>
          <a:lstStyle/>
          <a:p>
            <a:fld id="{1B597EC8-03FB-421D-BA76-5865596B8B77}" type="slidenum">
              <a:rPr lang="ko-KR" altLang="en-US" smtClean="0"/>
              <a:pPr/>
              <a:t>29</a:t>
            </a:fld>
            <a:endParaRPr lang="ko-KR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1CF5340-43AB-A582-E4FC-3E99764011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917" y="-107801"/>
            <a:ext cx="1571625" cy="74771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1E3EDBD-7190-251C-31BA-2462C6304DDE}"/>
              </a:ext>
            </a:extLst>
          </p:cNvPr>
          <p:cNvSpPr txBox="1"/>
          <p:nvPr/>
        </p:nvSpPr>
        <p:spPr>
          <a:xfrm>
            <a:off x="162124" y="2310029"/>
            <a:ext cx="3312367" cy="892552"/>
          </a:xfrm>
          <a:prstGeom prst="rect">
            <a:avLst/>
          </a:prstGeom>
          <a:solidFill>
            <a:schemeClr val="bg1">
              <a:lumMod val="50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1300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Estimated HR from </a:t>
            </a:r>
            <a:r>
              <a:rPr lang="en-US" sz="1300" b="0" i="0" dirty="0"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latin typeface="Consolas" panose="020B0609020204030204" pitchFamily="49" charset="0"/>
              </a:rPr>
              <a:t>ICA</a:t>
            </a:r>
            <a:r>
              <a:rPr lang="en-US" sz="1300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Component 1: </a:t>
            </a:r>
          </a:p>
          <a:p>
            <a:r>
              <a:rPr lang="en-US" sz="1300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Average HR: 110.07 bpm </a:t>
            </a:r>
          </a:p>
          <a:p>
            <a:r>
              <a:rPr lang="en-US" sz="1300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Number of peaks: 12</a:t>
            </a:r>
          </a:p>
          <a:p>
            <a:r>
              <a:rPr lang="en-US" sz="1300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Mean RR interval: 0.603 s</a:t>
            </a:r>
            <a:endParaRPr lang="en-US" sz="13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8B526E7-8A31-27E3-5F2F-4A57101E9755}"/>
              </a:ext>
            </a:extLst>
          </p:cNvPr>
          <p:cNvSpPr txBox="1"/>
          <p:nvPr/>
        </p:nvSpPr>
        <p:spPr>
          <a:xfrm>
            <a:off x="162123" y="5169312"/>
            <a:ext cx="3298757" cy="892552"/>
          </a:xfrm>
          <a:prstGeom prst="rect">
            <a:avLst/>
          </a:prstGeom>
          <a:solidFill>
            <a:schemeClr val="bg1">
              <a:lumMod val="50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1300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Estimated HR from </a:t>
            </a:r>
            <a:r>
              <a:rPr lang="en-US" sz="1300" b="0" i="0" dirty="0">
                <a:solidFill>
                  <a:srgbClr val="92D050"/>
                </a:solidFill>
                <a:effectLst/>
                <a:latin typeface="Consolas" panose="020B0609020204030204" pitchFamily="49" charset="0"/>
              </a:rPr>
              <a:t>Green</a:t>
            </a:r>
            <a:r>
              <a:rPr lang="en-US" sz="1300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Channel: </a:t>
            </a:r>
          </a:p>
          <a:p>
            <a:r>
              <a:rPr lang="en-US" sz="1300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Average HR: 47.90 bpm </a:t>
            </a:r>
          </a:p>
          <a:p>
            <a:r>
              <a:rPr lang="en-US" sz="1300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Number of peaks: 3 </a:t>
            </a:r>
          </a:p>
          <a:p>
            <a:r>
              <a:rPr lang="en-US" sz="1300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Mean RR interval:  1.267 s</a:t>
            </a:r>
            <a:endParaRPr lang="en-US" sz="13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791B74-DCD2-B694-CA32-3D9ECA7B71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1879" y="1727620"/>
            <a:ext cx="6686849" cy="219702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B6FB84A-EC84-FEBB-3B93-B19D3873E19B}"/>
              </a:ext>
            </a:extLst>
          </p:cNvPr>
          <p:cNvSpPr txBox="1"/>
          <p:nvPr/>
        </p:nvSpPr>
        <p:spPr>
          <a:xfrm>
            <a:off x="162123" y="1147316"/>
            <a:ext cx="547497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Average Ground Truth HR: 106.70 bpm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D120044-AE99-C466-204F-9C309FB06A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99532" y="4471148"/>
            <a:ext cx="6686850" cy="2197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1453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1B20C6-5BFC-F161-CE77-E3BA34CEF6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6022294-CE4C-1F18-799C-8ABDD3BC7486}"/>
              </a:ext>
            </a:extLst>
          </p:cNvPr>
          <p:cNvSpPr txBox="1"/>
          <p:nvPr/>
        </p:nvSpPr>
        <p:spPr>
          <a:xfrm>
            <a:off x="7909" y="196456"/>
            <a:ext cx="8327848" cy="713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000" b="0" i="0" u="none" strike="noStrike" dirty="0">
                <a:solidFill>
                  <a:srgbClr val="000000"/>
                </a:solidFill>
                <a:effectLst/>
                <a:latin typeface="Caladea"/>
              </a:rPr>
              <a:t> Applied on</a:t>
            </a:r>
            <a:r>
              <a:rPr lang="en-US" sz="3000" dirty="0">
                <a:solidFill>
                  <a:srgbClr val="000000"/>
                </a:solidFill>
                <a:latin typeface="Caladea"/>
              </a:rPr>
              <a:t> UBFC</a:t>
            </a:r>
            <a:endParaRPr lang="en-US" sz="3000" b="0" i="0" u="none" strike="noStrike" dirty="0">
              <a:solidFill>
                <a:srgbClr val="000000"/>
              </a:solidFill>
              <a:effectLst/>
              <a:latin typeface="Caladea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3745A69-A15E-E81B-5417-B3B3609436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63602" y="7008171"/>
            <a:ext cx="2495127" cy="402567"/>
          </a:xfrm>
        </p:spPr>
        <p:txBody>
          <a:bodyPr/>
          <a:lstStyle/>
          <a:p>
            <a:fld id="{1B597EC8-03FB-421D-BA76-5865596B8B77}" type="slidenum">
              <a:rPr lang="ko-KR" altLang="en-US" smtClean="0"/>
              <a:pPr/>
              <a:t>30</a:t>
            </a:fld>
            <a:endParaRPr lang="ko-KR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211ED44-3EE1-F812-BF53-EBE797FB3D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917" y="-107801"/>
            <a:ext cx="1571625" cy="74771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4CEACC4-DF38-955A-7563-DB33EFCCBCD3}"/>
              </a:ext>
            </a:extLst>
          </p:cNvPr>
          <p:cNvSpPr txBox="1"/>
          <p:nvPr/>
        </p:nvSpPr>
        <p:spPr>
          <a:xfrm>
            <a:off x="162122" y="1147315"/>
            <a:ext cx="763285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 marL="457200" indent="-457200">
              <a:buAutoNum type="arabicPeriod"/>
            </a:pP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Sliding Window for Reducing the processing time.</a:t>
            </a:r>
          </a:p>
          <a:p>
            <a:pPr marL="457200" indent="-457200">
              <a:buAutoNum type="arabicPeriod"/>
            </a:pP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Addin the ROI for specific part of the face.</a:t>
            </a:r>
          </a:p>
          <a:p>
            <a:pPr marL="457200" indent="-457200">
              <a:buAutoNum type="arabicPeriod"/>
            </a:pP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Add some processing method for RGB Signals.</a:t>
            </a:r>
          </a:p>
          <a:p>
            <a:endParaRPr 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endParaRPr 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endParaRPr 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endParaRPr 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438CC3-ECD9-2565-18C0-8122AFDCE4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127517"/>
            <a:ext cx="10693400" cy="5306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8844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403B19-B965-8C80-7080-96F596CE82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9EB8361-BDDB-23EB-A167-231A2B224CB9}"/>
              </a:ext>
            </a:extLst>
          </p:cNvPr>
          <p:cNvSpPr txBox="1"/>
          <p:nvPr/>
        </p:nvSpPr>
        <p:spPr>
          <a:xfrm>
            <a:off x="7909" y="196456"/>
            <a:ext cx="8327848" cy="713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000" b="0" i="0" u="none" strike="noStrike" dirty="0">
                <a:solidFill>
                  <a:srgbClr val="000000"/>
                </a:solidFill>
                <a:effectLst/>
                <a:latin typeface="Caladea"/>
              </a:rPr>
              <a:t> </a:t>
            </a:r>
            <a:r>
              <a:rPr lang="en-US" sz="3000" dirty="0">
                <a:solidFill>
                  <a:srgbClr val="000000"/>
                </a:solidFill>
                <a:latin typeface="Caladea"/>
              </a:rPr>
              <a:t>Sliding Windows For 5 Seconds (Green Channel)</a:t>
            </a:r>
            <a:endParaRPr lang="en-US" sz="3000" b="0" i="0" u="none" strike="noStrike" dirty="0">
              <a:solidFill>
                <a:srgbClr val="000000"/>
              </a:solidFill>
              <a:effectLst/>
              <a:latin typeface="Caladea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D412517-2D1A-B04E-D74F-C2FB13B29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63602" y="7008171"/>
            <a:ext cx="2495127" cy="402567"/>
          </a:xfrm>
        </p:spPr>
        <p:txBody>
          <a:bodyPr/>
          <a:lstStyle/>
          <a:p>
            <a:fld id="{1B597EC8-03FB-421D-BA76-5865596B8B77}" type="slidenum">
              <a:rPr lang="ko-KR" altLang="en-US" smtClean="0"/>
              <a:pPr/>
              <a:t>31</a:t>
            </a:fld>
            <a:endParaRPr lang="ko-KR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8D54C47-1A3A-14C3-F8A7-2B2275A2F1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917" y="-107801"/>
            <a:ext cx="1571625" cy="74771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F8342F3-3E98-1669-18FC-D2E1F849AB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727" y="1302917"/>
            <a:ext cx="4714875" cy="185925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C88A7C2-28F0-18A1-A70D-76FD9CF512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6740" y="1302917"/>
            <a:ext cx="4714875" cy="18573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0B46B8A-6C2F-F332-7F6A-F7DE4BBE26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2872" y="3162171"/>
            <a:ext cx="4714875" cy="185737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4D3466A-CDEA-623C-C2FB-F33ECABD6F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05655" y="3160292"/>
            <a:ext cx="4715961" cy="185968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DD6A15F-80C9-FF3B-77B4-0867ED89E20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2727" y="5241311"/>
            <a:ext cx="4735020" cy="186531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15D4C57-675A-FDBE-9751-14FE09BC44C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09033" y="5148489"/>
            <a:ext cx="4710112" cy="185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8190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CA8BE5-BE3A-4ADE-F4A8-7DA12A764E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DB67AD7-829D-27E1-B685-F08933766571}"/>
              </a:ext>
            </a:extLst>
          </p:cNvPr>
          <p:cNvSpPr txBox="1"/>
          <p:nvPr/>
        </p:nvSpPr>
        <p:spPr>
          <a:xfrm>
            <a:off x="7909" y="196456"/>
            <a:ext cx="8327848" cy="713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000" b="0" i="0" u="none" strike="noStrike" dirty="0">
                <a:solidFill>
                  <a:srgbClr val="000000"/>
                </a:solidFill>
                <a:effectLst/>
                <a:latin typeface="Caladea"/>
              </a:rPr>
              <a:t> </a:t>
            </a:r>
            <a:r>
              <a:rPr lang="en-US" sz="3000" dirty="0">
                <a:solidFill>
                  <a:srgbClr val="000000"/>
                </a:solidFill>
                <a:latin typeface="Caladea"/>
              </a:rPr>
              <a:t>Sliding Windows For 5 Seconds (Green Channel)</a:t>
            </a:r>
            <a:endParaRPr lang="en-US" sz="3000" b="0" i="0" u="none" strike="noStrike" dirty="0">
              <a:solidFill>
                <a:srgbClr val="000000"/>
              </a:solidFill>
              <a:effectLst/>
              <a:latin typeface="Caladea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AA2303C-CD2A-8555-0839-5515D3084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63602" y="7008171"/>
            <a:ext cx="2495127" cy="402567"/>
          </a:xfrm>
        </p:spPr>
        <p:txBody>
          <a:bodyPr/>
          <a:lstStyle/>
          <a:p>
            <a:fld id="{1B597EC8-03FB-421D-BA76-5865596B8B77}" type="slidenum">
              <a:rPr lang="ko-KR" altLang="en-US" smtClean="0"/>
              <a:pPr/>
              <a:t>32</a:t>
            </a:fld>
            <a:endParaRPr lang="ko-KR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AD80796-B383-9B75-4DA7-B0EB78BDD4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917" y="-107801"/>
            <a:ext cx="1571625" cy="74771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EA87EC4-2630-9265-14D5-3AEB82AAE5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4332" y="1044327"/>
            <a:ext cx="5904656" cy="232842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F9EE1BF-36F6-3C85-9130-3135B9984D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116" y="3372756"/>
            <a:ext cx="4574846" cy="180403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62C1CA6-6C3C-2377-4788-3FB51A545E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34621" y="3372756"/>
            <a:ext cx="4854128" cy="191416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4C237AD-52DB-A226-B34F-2DE02658BE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97825" y="5425321"/>
            <a:ext cx="5415396" cy="2135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6223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C682B8-A1F0-BD66-3BE7-E7793D2279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A7C83DC-31CB-8591-D60E-1976F6DC4F39}"/>
              </a:ext>
            </a:extLst>
          </p:cNvPr>
          <p:cNvSpPr txBox="1"/>
          <p:nvPr/>
        </p:nvSpPr>
        <p:spPr>
          <a:xfrm>
            <a:off x="7909" y="196456"/>
            <a:ext cx="8327848" cy="713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000" b="0" i="0" u="none" strike="noStrike" dirty="0">
                <a:solidFill>
                  <a:srgbClr val="000000"/>
                </a:solidFill>
                <a:effectLst/>
                <a:latin typeface="Caladea"/>
              </a:rPr>
              <a:t> </a:t>
            </a:r>
            <a:r>
              <a:rPr lang="en-US" sz="3000" dirty="0">
                <a:solidFill>
                  <a:srgbClr val="000000"/>
                </a:solidFill>
                <a:latin typeface="Caladea"/>
              </a:rPr>
              <a:t>Sliding Windows For 5 Seconds (ICA)</a:t>
            </a:r>
            <a:endParaRPr lang="en-US" sz="3000" b="0" i="0" u="none" strike="noStrike" dirty="0">
              <a:solidFill>
                <a:srgbClr val="000000"/>
              </a:solidFill>
              <a:effectLst/>
              <a:latin typeface="Caladea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DD30117-CADC-3190-D3BD-6695CDA930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63602" y="7008171"/>
            <a:ext cx="2495127" cy="402567"/>
          </a:xfrm>
        </p:spPr>
        <p:txBody>
          <a:bodyPr/>
          <a:lstStyle/>
          <a:p>
            <a:fld id="{1B597EC8-03FB-421D-BA76-5865596B8B77}" type="slidenum">
              <a:rPr lang="ko-KR" altLang="en-US" smtClean="0"/>
              <a:pPr/>
              <a:t>33</a:t>
            </a:fld>
            <a:endParaRPr lang="ko-KR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C7C0404-81B4-94ED-282F-2C7D59B900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917" y="-107801"/>
            <a:ext cx="1571625" cy="74771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1250562-85FE-5174-1DC4-E3C5E966C9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728" y="1114942"/>
            <a:ext cx="4730238" cy="18653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559EE93-3D23-8338-9AD3-AA90AD9556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9917" y="1165681"/>
            <a:ext cx="4730238" cy="186342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F1F8E12-9201-A9FB-F9E3-A2226AB0E9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4399" y="2980253"/>
            <a:ext cx="4730238" cy="186342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3E91154-FE71-5C1E-455E-3F22B7A5FEB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79494" y="3029108"/>
            <a:ext cx="4813330" cy="189807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00FC32D-D0A1-8E35-5413-340358CB22C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3706" y="5099633"/>
            <a:ext cx="4810931" cy="189521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A6407E5-226A-283C-51FA-AE59B6329FF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35614" y="5063956"/>
            <a:ext cx="4896544" cy="1930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4849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B8A94D-B88F-41DC-E7CB-B55AF7E798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19420AC-0A69-BCAE-FC92-11D3198FF31B}"/>
              </a:ext>
            </a:extLst>
          </p:cNvPr>
          <p:cNvSpPr txBox="1"/>
          <p:nvPr/>
        </p:nvSpPr>
        <p:spPr>
          <a:xfrm>
            <a:off x="7909" y="196456"/>
            <a:ext cx="8327848" cy="713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000" b="0" i="0" u="none" strike="noStrike" dirty="0">
                <a:solidFill>
                  <a:srgbClr val="000000"/>
                </a:solidFill>
                <a:effectLst/>
                <a:latin typeface="Caladea"/>
              </a:rPr>
              <a:t> </a:t>
            </a:r>
            <a:r>
              <a:rPr lang="en-US" sz="3000" dirty="0">
                <a:solidFill>
                  <a:srgbClr val="000000"/>
                </a:solidFill>
                <a:latin typeface="Caladea"/>
              </a:rPr>
              <a:t>Sliding Windows For 5 Seconds (ICA)</a:t>
            </a:r>
            <a:endParaRPr lang="en-US" sz="3000" b="0" i="0" u="none" strike="noStrike" dirty="0">
              <a:solidFill>
                <a:srgbClr val="000000"/>
              </a:solidFill>
              <a:effectLst/>
              <a:latin typeface="Caladea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37681E5-3542-08FB-5807-1F09EAFBB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63602" y="7008171"/>
            <a:ext cx="2495127" cy="402567"/>
          </a:xfrm>
        </p:spPr>
        <p:txBody>
          <a:bodyPr/>
          <a:lstStyle/>
          <a:p>
            <a:fld id="{1B597EC8-03FB-421D-BA76-5865596B8B77}" type="slidenum">
              <a:rPr lang="ko-KR" altLang="en-US" smtClean="0"/>
              <a:pPr/>
              <a:t>34</a:t>
            </a:fld>
            <a:endParaRPr lang="ko-KR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8430227-A6E2-7AF4-B80B-B54FA66ADE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917" y="-107801"/>
            <a:ext cx="1571625" cy="74771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83BB273-7ACF-2271-ECA8-5CCF778584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0316" y="1188343"/>
            <a:ext cx="5912740" cy="233161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F370028-668F-F65E-0033-CF8093FB35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124" y="3659012"/>
            <a:ext cx="4464496" cy="176051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11FC03B-AA2F-F08A-772B-9ABD171608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88194" y="3665867"/>
            <a:ext cx="4429723" cy="174680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E5E6353-9625-2299-BF8E-B4BEFABDF3A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05075" y="5623970"/>
            <a:ext cx="4083249" cy="1610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3416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0CD282-B6DB-321F-F3E7-BEC3FE3117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42BC756-AE11-A163-E8D3-7A075B02964F}"/>
              </a:ext>
            </a:extLst>
          </p:cNvPr>
          <p:cNvSpPr txBox="1"/>
          <p:nvPr/>
        </p:nvSpPr>
        <p:spPr>
          <a:xfrm>
            <a:off x="306140" y="159153"/>
            <a:ext cx="8327848" cy="713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000" dirty="0">
                <a:solidFill>
                  <a:srgbClr val="000000"/>
                </a:solidFill>
                <a:latin typeface="Caladea"/>
              </a:rPr>
              <a:t>Modification And Other Algorithms </a:t>
            </a:r>
            <a:endParaRPr lang="en-US" sz="3000" b="0" i="0" u="none" strike="noStrike" dirty="0">
              <a:solidFill>
                <a:srgbClr val="000000"/>
              </a:solidFill>
              <a:effectLst/>
              <a:latin typeface="Caladea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118EA27-CA94-AF87-CE2A-70C1F1E86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63602" y="7008171"/>
            <a:ext cx="2495127" cy="402567"/>
          </a:xfrm>
        </p:spPr>
        <p:txBody>
          <a:bodyPr/>
          <a:lstStyle/>
          <a:p>
            <a:fld id="{1B597EC8-03FB-421D-BA76-5865596B8B77}" type="slidenum">
              <a:rPr lang="ko-KR" altLang="en-US" smtClean="0"/>
              <a:pPr/>
              <a:t>35</a:t>
            </a:fld>
            <a:endParaRPr lang="ko-KR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2C03FB6-1641-F3AA-4D31-9CCE98C472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917" y="-107801"/>
            <a:ext cx="1571625" cy="74771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8FFFBA3-D960-3AF7-5AF3-B42BB56F2D68}"/>
              </a:ext>
            </a:extLst>
          </p:cNvPr>
          <p:cNvSpPr txBox="1"/>
          <p:nvPr/>
        </p:nvSpPr>
        <p:spPr>
          <a:xfrm>
            <a:off x="162122" y="1147315"/>
            <a:ext cx="9433050" cy="5847755"/>
          </a:xfrm>
          <a:prstGeom prst="rect">
            <a:avLst/>
          </a:pr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wrap="square">
            <a:spAutoFit/>
          </a:bodyPr>
          <a:lstStyle/>
          <a:p>
            <a:endParaRPr lang="en-US" sz="1400" dirty="0">
              <a:latin typeface="Consolas" panose="020B0609020204030204" pitchFamily="49" charset="0"/>
            </a:endParaRPr>
          </a:p>
          <a:p>
            <a:pPr marL="457200" indent="-457200">
              <a:buAutoNum type="arabicPeriod"/>
            </a:pPr>
            <a:r>
              <a:rPr lang="en-US" sz="1400" dirty="0">
                <a:latin typeface="Consolas" panose="020B0609020204030204" pitchFamily="49" charset="0"/>
              </a:rPr>
              <a:t>Sliding Window for Reducing the processing time.(within a 3–5 second window)</a:t>
            </a:r>
          </a:p>
          <a:p>
            <a:pPr marL="457200" indent="-457200">
              <a:buAutoNum type="arabicPeriod"/>
            </a:pPr>
            <a:r>
              <a:rPr lang="en-US" sz="1400" dirty="0">
                <a:latin typeface="Consolas" panose="020B0609020204030204" pitchFamily="49" charset="0"/>
              </a:rPr>
              <a:t>Normalization</a:t>
            </a:r>
          </a:p>
          <a:p>
            <a:pPr marL="457200" indent="-457200">
              <a:buAutoNum type="arabicPeriod"/>
            </a:pPr>
            <a:r>
              <a:rPr lang="en-US" sz="1400" dirty="0">
                <a:latin typeface="Consolas" panose="020B0609020204030204" pitchFamily="49" charset="0"/>
              </a:rPr>
              <a:t>Add some processing method for RGB Signals.</a:t>
            </a:r>
          </a:p>
          <a:p>
            <a:endParaRPr lang="en-US" sz="1400" dirty="0">
              <a:latin typeface="Consolas" panose="020B0609020204030204" pitchFamily="49" charset="0"/>
            </a:endParaRPr>
          </a:p>
          <a:p>
            <a:r>
              <a:rPr lang="en-US" sz="1400" b="1" dirty="0">
                <a:latin typeface="Consolas" panose="020B0609020204030204" pitchFamily="49" charset="0"/>
              </a:rPr>
              <a:t>POS (Plane-Orthogonal-to-Skin)</a:t>
            </a:r>
            <a:br>
              <a:rPr lang="en-US" sz="1400" dirty="0">
                <a:latin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</a:rPr>
              <a:t>Fastest and most robust for real-time estimation.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Only uses linear operations on RGB.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Works with 3–5s window (as shown in original paper).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Assumes some motion-free or stabilized region.</a:t>
            </a:r>
            <a:br>
              <a:rPr lang="en-US" sz="1400" dirty="0">
                <a:latin typeface="Consolas" panose="020B0609020204030204" pitchFamily="49" charset="0"/>
              </a:rPr>
            </a:br>
            <a:endParaRPr lang="en-US" sz="1400" dirty="0">
              <a:latin typeface="Consolas" panose="020B0609020204030204" pitchFamily="49" charset="0"/>
            </a:endParaRPr>
          </a:p>
          <a:p>
            <a:r>
              <a:rPr lang="en-US" sz="1400" b="1" dirty="0">
                <a:latin typeface="Consolas" panose="020B0609020204030204" pitchFamily="49" charset="0"/>
              </a:rPr>
              <a:t>CHROM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Strong in noisy environments.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Slightly more computation than POS.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Still works in 5s window.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Needs illumination consistency.</a:t>
            </a:r>
          </a:p>
          <a:p>
            <a:endParaRPr lang="en-US" sz="1400" dirty="0">
              <a:latin typeface="Consolas" panose="020B0609020204030204" pitchFamily="49" charset="0"/>
            </a:endParaRPr>
          </a:p>
          <a:p>
            <a:r>
              <a:rPr lang="en-US" sz="1400" b="1" dirty="0">
                <a:latin typeface="Consolas" panose="020B0609020204030204" pitchFamily="49" charset="0"/>
              </a:rPr>
              <a:t>ICA Automation</a:t>
            </a:r>
          </a:p>
          <a:p>
            <a:endParaRPr lang="en-US" sz="1400" dirty="0">
              <a:latin typeface="Consolas" panose="020B0609020204030204" pitchFamily="49" charset="0"/>
            </a:endParaRPr>
          </a:p>
          <a:p>
            <a:endParaRPr lang="en-US" sz="1400" dirty="0">
              <a:latin typeface="Consolas" panose="020B0609020204030204" pitchFamily="49" charset="0"/>
            </a:endParaRPr>
          </a:p>
          <a:p>
            <a:endParaRPr lang="en-US" sz="1400" dirty="0">
              <a:latin typeface="Consolas" panose="020B0609020204030204" pitchFamily="49" charset="0"/>
            </a:endParaRPr>
          </a:p>
          <a:p>
            <a:endParaRPr lang="en-US" sz="1600" dirty="0">
              <a:latin typeface="Consolas" panose="020B0609020204030204" pitchFamily="49" charset="0"/>
            </a:endParaRPr>
          </a:p>
          <a:p>
            <a:r>
              <a:rPr lang="en-US" sz="1600" b="1" dirty="0">
                <a:latin typeface="Consolas" panose="020B0609020204030204" pitchFamily="49" charset="0"/>
              </a:rPr>
              <a:t>Other Algorithms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600" dirty="0">
                <a:latin typeface="Consolas" panose="020B0609020204030204" pitchFamily="49" charset="0"/>
              </a:rPr>
              <a:t>Modified AMPD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600" dirty="0">
                <a:latin typeface="Consolas" panose="020B0609020204030204" pitchFamily="49" charset="0"/>
              </a:rPr>
              <a:t>Pan-Tompkins Algorithm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600" dirty="0">
                <a:latin typeface="Consolas" panose="020B0609020204030204" pitchFamily="49" charset="0"/>
              </a:rPr>
              <a:t>Envelope/Hilbert Detection</a:t>
            </a:r>
          </a:p>
        </p:txBody>
      </p:sp>
    </p:spTree>
    <p:extLst>
      <p:ext uri="{BB962C8B-B14F-4D97-AF65-F5344CB8AC3E}">
        <p14:creationId xmlns:p14="http://schemas.microsoft.com/office/powerpoint/2010/main" val="23776063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F6FB44-E923-E400-E86F-4920677DDA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4B24562-2327-DEA9-217B-CC2FC93A454D}"/>
              </a:ext>
            </a:extLst>
          </p:cNvPr>
          <p:cNvSpPr txBox="1"/>
          <p:nvPr/>
        </p:nvSpPr>
        <p:spPr>
          <a:xfrm>
            <a:off x="306140" y="150524"/>
            <a:ext cx="8327848" cy="713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000" dirty="0">
                <a:solidFill>
                  <a:srgbClr val="000000"/>
                </a:solidFill>
                <a:latin typeface="Caladea"/>
              </a:rPr>
              <a:t>HR Study 1: Applied on UBFC Dataset</a:t>
            </a:r>
            <a:endParaRPr lang="en-US" sz="3000" b="0" i="0" u="none" strike="noStrike" dirty="0">
              <a:solidFill>
                <a:srgbClr val="000000"/>
              </a:solidFill>
              <a:effectLst/>
              <a:latin typeface="Caladea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589750A-A60B-9D28-CF57-5757C51E9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97EC8-03FB-421D-BA76-5865596B8B77}" type="slidenum">
              <a:rPr lang="ko-KR" altLang="en-US" smtClean="0"/>
              <a:pPr/>
              <a:t>3</a:t>
            </a:fld>
            <a:endParaRPr lang="ko-KR" altLang="en-US"/>
          </a:p>
        </p:txBody>
      </p:sp>
      <p:sp>
        <p:nvSpPr>
          <p:cNvPr id="4" name="Google Shape;682;p26">
            <a:extLst>
              <a:ext uri="{FF2B5EF4-FFF2-40B4-BE49-F238E27FC236}">
                <a16:creationId xmlns:a16="http://schemas.microsoft.com/office/drawing/2014/main" id="{3BD0F733-1C9E-E3FD-BD24-0DECE970DFBD}"/>
              </a:ext>
            </a:extLst>
          </p:cNvPr>
          <p:cNvSpPr txBox="1"/>
          <p:nvPr/>
        </p:nvSpPr>
        <p:spPr>
          <a:xfrm>
            <a:off x="68120" y="4115860"/>
            <a:ext cx="10415552" cy="2508349"/>
          </a:xfrm>
          <a:prstGeom prst="rect">
            <a:avLst/>
          </a:prstGeom>
          <a:noFill/>
          <a:ln w="19050" cap="flat" cmpd="sng">
            <a:solidFill>
              <a:schemeClr val="accent6">
                <a:lumMod val="60000"/>
                <a:lumOff val="4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b="1" dirty="0">
              <a:solidFill>
                <a:srgbClr val="D4D4D4"/>
              </a:solidFill>
              <a:latin typeface="Consolas" panose="020B0609020204030204" pitchFamily="49" charset="0"/>
              <a:ea typeface="Caladea"/>
              <a:cs typeface="Caladea"/>
              <a:sym typeface="Calade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dirty="0">
                <a:effectLst/>
                <a:latin typeface="Consolas" panose="020B0609020204030204" pitchFamily="49" charset="0"/>
              </a:rPr>
              <a:t>Detailed ROI RGB Values for First 5 Frames out of of 1547 Frames: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200" b="1" dirty="0">
              <a:latin typeface="Consolas" panose="020B0609020204030204" pitchFamily="49" charset="0"/>
              <a:ea typeface="Caladea"/>
              <a:cs typeface="Caladea"/>
              <a:sym typeface="Calade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dirty="0">
                <a:effectLst/>
                <a:latin typeface="Consolas" panose="020B0609020204030204" pitchFamily="49" charset="0"/>
              </a:rPr>
              <a:t>Frame   ROI Shape(</a:t>
            </a:r>
            <a:r>
              <a:rPr lang="en-US" sz="1200" b="1" i="0" dirty="0" err="1">
                <a:effectLst/>
                <a:latin typeface="Consolas" panose="020B0609020204030204" pitchFamily="49" charset="0"/>
              </a:rPr>
              <a:t>HxW</a:t>
            </a:r>
            <a:r>
              <a:rPr lang="en-US" sz="1200" b="1" i="0" dirty="0">
                <a:effectLst/>
                <a:latin typeface="Consolas" panose="020B0609020204030204" pitchFamily="49" charset="0"/>
              </a:rPr>
              <a:t>)                    ROI Pixels Sample (BGR)                          </a:t>
            </a:r>
            <a:r>
              <a:rPr lang="en-US" sz="1200" b="1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R Mean     </a:t>
            </a:r>
            <a:r>
              <a:rPr lang="en-US" sz="1200" b="1" i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G Mean     </a:t>
            </a:r>
            <a:r>
              <a:rPr lang="en-US" sz="1200" b="1" i="0" dirty="0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B Mean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200" b="1" dirty="0">
              <a:latin typeface="Consolas" panose="020B0609020204030204" pitchFamily="49" charset="0"/>
              <a:ea typeface="Caladea"/>
              <a:cs typeface="Caladea"/>
              <a:sym typeface="Calade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dirty="0">
                <a:effectLst/>
                <a:latin typeface="Consolas" panose="020B0609020204030204" pitchFamily="49" charset="0"/>
              </a:rPr>
              <a:t>1        147x147         [(87, 96, 62), (65, 74, 40), (50, 53, 44), (46, 49, 40)..]         130.35    107.94     106.82</a:t>
            </a:r>
            <a:endParaRPr lang="en-US" sz="1200" b="1" i="0" dirty="0">
              <a:effectLst/>
              <a:latin typeface="Consolas" panose="020B0609020204030204" pitchFamily="49" charset="0"/>
              <a:sym typeface="Calade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dirty="0">
                <a:effectLst/>
                <a:latin typeface="Consolas" panose="020B0609020204030204" pitchFamily="49" charset="0"/>
              </a:rPr>
              <a:t>2        148x148         [(128, 134, 77), (115, 121, 64), (86, 92, 54), (69, 75, 37)..]     129.61    107.40     106.46</a:t>
            </a:r>
            <a:endParaRPr lang="en-US" sz="1200" b="1" dirty="0">
              <a:latin typeface="Consolas" panose="020B0609020204030204" pitchFamily="49" charset="0"/>
              <a:sym typeface="Calade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dirty="0">
                <a:effectLst/>
                <a:latin typeface="Consolas" panose="020B0609020204030204" pitchFamily="49" charset="0"/>
              </a:rPr>
              <a:t>3        147x147         [(115, 119, 60), (85, 93, 55), (66, 74, 36), (51, 54, 45)..]       130.20    107.65     106.67</a:t>
            </a:r>
            <a:endParaRPr lang="en-US" sz="1400" b="1" dirty="0">
              <a:latin typeface="Consolas" panose="020B0609020204030204" pitchFamily="49" charset="0"/>
              <a:ea typeface="Caladea"/>
              <a:cs typeface="Caladea"/>
              <a:sym typeface="Calade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dirty="0">
                <a:effectLst/>
                <a:latin typeface="Consolas" panose="020B0609020204030204" pitchFamily="49" charset="0"/>
              </a:rPr>
              <a:t>4        147x147         [(115, 119, 60), (85, 92, 58), (65, 72, 38), (50, 54, 42)..]       130.17    107.68     106.66</a:t>
            </a:r>
            <a:endParaRPr lang="en-US" sz="1400" b="1" dirty="0">
              <a:latin typeface="Consolas" panose="020B0609020204030204" pitchFamily="49" charset="0"/>
              <a:ea typeface="Caladea"/>
              <a:cs typeface="Caladea"/>
              <a:sym typeface="Calade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dirty="0">
                <a:effectLst/>
                <a:latin typeface="Consolas" panose="020B0609020204030204" pitchFamily="49" charset="0"/>
              </a:rPr>
              <a:t>5        147x147         [(112, 119, 58), (91, 95, 57), (71, 75, 37), (44, 49, 35)..]       130.27    107.66     106.65 </a:t>
            </a:r>
            <a:br>
              <a:rPr lang="en-US" sz="1200" b="1" dirty="0"/>
            </a:br>
            <a:endParaRPr lang="en-US" sz="1400" b="1" dirty="0">
              <a:solidFill>
                <a:srgbClr val="D4D4D4"/>
              </a:solidFill>
              <a:latin typeface="Consolas" panose="020B0609020204030204" pitchFamily="49" charset="0"/>
              <a:ea typeface="Caladea"/>
              <a:cs typeface="Caladea"/>
              <a:sym typeface="Calade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500" b="1" dirty="0">
              <a:latin typeface="Caladea" panose="020B0600000101010101" charset="0"/>
              <a:ea typeface="Caladea"/>
              <a:cs typeface="Caladea"/>
              <a:sym typeface="Caladea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46DDC4E-AAE6-60DB-52FE-538A566B51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917" y="-107801"/>
            <a:ext cx="1571625" cy="74771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142D64A-C48D-4B0A-6FBD-5851DF7BE750}"/>
              </a:ext>
            </a:extLst>
          </p:cNvPr>
          <p:cNvSpPr txBox="1"/>
          <p:nvPr/>
        </p:nvSpPr>
        <p:spPr>
          <a:xfrm>
            <a:off x="165060" y="1121841"/>
            <a:ext cx="791794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aladea" panose="020B0600000101010101" charset="0"/>
              </a:rPr>
              <a:t>Step 1: Extract RGB Signals from Face ROI (UBFC Dataset)</a:t>
            </a:r>
          </a:p>
        </p:txBody>
      </p:sp>
      <p:sp>
        <p:nvSpPr>
          <p:cNvPr id="14" name="Google Shape;682;p26">
            <a:extLst>
              <a:ext uri="{FF2B5EF4-FFF2-40B4-BE49-F238E27FC236}">
                <a16:creationId xmlns:a16="http://schemas.microsoft.com/office/drawing/2014/main" id="{1E30BC0B-F631-196E-0C32-A013E93A9747}"/>
              </a:ext>
            </a:extLst>
          </p:cNvPr>
          <p:cNvSpPr txBox="1"/>
          <p:nvPr/>
        </p:nvSpPr>
        <p:spPr>
          <a:xfrm>
            <a:off x="68120" y="2020473"/>
            <a:ext cx="8111824" cy="923299"/>
          </a:xfrm>
          <a:prstGeom prst="rect">
            <a:avLst/>
          </a:prstGeom>
          <a:noFill/>
          <a:ln w="19050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dk1"/>
                </a:solidFill>
                <a:latin typeface="Caladea" panose="020B0600000101010101" charset="0"/>
                <a:ea typeface="Caladea"/>
                <a:cs typeface="Cavolini" panose="03000502040302020204" pitchFamily="66" charset="0"/>
                <a:sym typeface="Caladea"/>
              </a:rPr>
              <a:t>Use the whole face for simplicity and stability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b="1" dirty="0">
              <a:solidFill>
                <a:schemeClr val="dk1"/>
              </a:solidFill>
              <a:latin typeface="Caladea" panose="020B0600000101010101" charset="0"/>
              <a:ea typeface="Caladea"/>
              <a:cs typeface="Cavolini" panose="03000502040302020204" pitchFamily="66" charset="0"/>
              <a:sym typeface="Calade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dk1"/>
                </a:solidFill>
                <a:latin typeface="Caladea" panose="020B0600000101010101" charset="0"/>
                <a:ea typeface="Caladea"/>
                <a:cs typeface="Cavolini" panose="03000502040302020204" pitchFamily="66" charset="0"/>
                <a:sym typeface="Caladea"/>
              </a:rPr>
              <a:t>                           For each frame: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9142B90-0BC9-3546-53E6-C3821EE2C0A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6380" y="3094845"/>
            <a:ext cx="2520280" cy="653650"/>
          </a:xfrm>
          <a:prstGeom prst="rect">
            <a:avLst/>
          </a:prstGeom>
          <a:ln w="12700">
            <a:solidFill>
              <a:schemeClr val="tx2">
                <a:lumMod val="60000"/>
                <a:lumOff val="40000"/>
              </a:schemeClr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4444D27-F2AE-E30B-78C9-0F9403537B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8788" y="1487703"/>
            <a:ext cx="2232248" cy="1820899"/>
          </a:xfrm>
          <a:prstGeom prst="rect">
            <a:avLst/>
          </a:prstGeom>
        </p:spPr>
      </p:pic>
      <p:pic>
        <p:nvPicPr>
          <p:cNvPr id="21" name="Google Shape;730;p30" title="fd689836-eeb6-47ac-8cfe-3ff63c01af20.png">
            <a:extLst>
              <a:ext uri="{FF2B5EF4-FFF2-40B4-BE49-F238E27FC236}">
                <a16:creationId xmlns:a16="http://schemas.microsoft.com/office/drawing/2014/main" id="{36AE6AA4-8986-5BBE-E4B6-B7D86A0D8B6C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083004" y="3005175"/>
            <a:ext cx="2348216" cy="9233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</p:spTree>
    <p:extLst>
      <p:ext uri="{BB962C8B-B14F-4D97-AF65-F5344CB8AC3E}">
        <p14:creationId xmlns:p14="http://schemas.microsoft.com/office/powerpoint/2010/main" val="2966864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35B6DB-2CCD-A3C9-3ED4-3474B06AE6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CF4635A-D91A-35B0-B76F-4D62CCE8677D}"/>
              </a:ext>
            </a:extLst>
          </p:cNvPr>
          <p:cNvSpPr txBox="1"/>
          <p:nvPr/>
        </p:nvSpPr>
        <p:spPr>
          <a:xfrm>
            <a:off x="306140" y="150524"/>
            <a:ext cx="8327848" cy="713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000" dirty="0">
                <a:solidFill>
                  <a:srgbClr val="000000"/>
                </a:solidFill>
                <a:latin typeface="Caladea"/>
              </a:rPr>
              <a:t>HR Study 1: Applied on UBFC Dataset</a:t>
            </a:r>
            <a:endParaRPr lang="en-US" sz="3000" b="0" i="0" u="none" strike="noStrike" dirty="0">
              <a:solidFill>
                <a:srgbClr val="000000"/>
              </a:solidFill>
              <a:effectLst/>
              <a:latin typeface="Caladea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7AC6290-4637-5312-F3D5-CA97EFFFFC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97EC8-03FB-421D-BA76-5865596B8B77}" type="slidenum">
              <a:rPr lang="ko-KR" altLang="en-US" smtClean="0"/>
              <a:pPr/>
              <a:t>4</a:t>
            </a:fld>
            <a:endParaRPr lang="ko-KR" altLang="en-US"/>
          </a:p>
        </p:txBody>
      </p:sp>
      <p:sp>
        <p:nvSpPr>
          <p:cNvPr id="4" name="Google Shape;682;p26">
            <a:extLst>
              <a:ext uri="{FF2B5EF4-FFF2-40B4-BE49-F238E27FC236}">
                <a16:creationId xmlns:a16="http://schemas.microsoft.com/office/drawing/2014/main" id="{E3E14E96-9B45-57B7-4FEF-2FDC42E4D6D1}"/>
              </a:ext>
            </a:extLst>
          </p:cNvPr>
          <p:cNvSpPr txBox="1"/>
          <p:nvPr/>
        </p:nvSpPr>
        <p:spPr>
          <a:xfrm>
            <a:off x="3258468" y="5237580"/>
            <a:ext cx="3960440" cy="2092850"/>
          </a:xfrm>
          <a:prstGeom prst="rect">
            <a:avLst/>
          </a:prstGeom>
          <a:noFill/>
          <a:ln w="19050" cap="flat" cmpd="sng">
            <a:solidFill>
              <a:schemeClr val="accent6">
                <a:lumMod val="60000"/>
                <a:lumOff val="4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>
              <a:solidFill>
                <a:srgbClr val="D4D4D4"/>
              </a:solidFill>
              <a:latin typeface="Consolas" panose="020B0609020204030204" pitchFamily="49" charset="0"/>
              <a:ea typeface="Caladea"/>
              <a:cs typeface="Caladea"/>
              <a:sym typeface="Calade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dirty="0">
                <a:effectLst/>
                <a:latin typeface="Consolas" panose="020B0609020204030204" pitchFamily="49" charset="0"/>
              </a:rPr>
              <a:t>First 5 Normalized RGB Values: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          </a:t>
            </a:r>
            <a:r>
              <a:rPr lang="en-US" sz="1400" b="1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R </a:t>
            </a:r>
            <a:r>
              <a:rPr lang="en-US" sz="1400" b="1" i="0" dirty="0">
                <a:effectLst/>
                <a:latin typeface="Consolas" panose="020B0609020204030204" pitchFamily="49" charset="0"/>
              </a:rPr>
              <a:t>        </a:t>
            </a:r>
            <a:r>
              <a:rPr lang="en-US" sz="1400" b="1" i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G</a:t>
            </a:r>
            <a:r>
              <a:rPr lang="en-US" sz="1400" b="1" i="0" dirty="0">
                <a:effectLst/>
                <a:latin typeface="Consolas" panose="020B0609020204030204" pitchFamily="49" charset="0"/>
              </a:rPr>
              <a:t>        </a:t>
            </a:r>
            <a:r>
              <a:rPr lang="en-US" sz="1400" b="1" i="0" dirty="0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sz="1400" b="1" i="0" dirty="0">
                <a:effectLst/>
                <a:latin typeface="Consolas" panose="020B0609020204030204" pitchFamily="49" charset="0"/>
              </a:rPr>
              <a:t>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dirty="0">
                <a:effectLst/>
                <a:latin typeface="Consolas" panose="020B0609020204030204" pitchFamily="49" charset="0"/>
              </a:rPr>
              <a:t>Frame 1   -1.8766   -1.0660   -1.7588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dirty="0">
                <a:effectLst/>
                <a:latin typeface="Consolas" panose="020B0609020204030204" pitchFamily="49" charset="0"/>
              </a:rPr>
              <a:t>Frame 2   -2.3272   -1.7745   -2.3094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dirty="0">
                <a:effectLst/>
                <a:latin typeface="Consolas" panose="020B0609020204030204" pitchFamily="49" charset="0"/>
              </a:rPr>
              <a:t>Frame 3   -1.9684   -1.4424   -1.9855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dirty="0">
                <a:effectLst/>
                <a:latin typeface="Consolas" panose="020B0609020204030204" pitchFamily="49" charset="0"/>
              </a:rPr>
              <a:t>Frame 4   -1.9829   -1.4007   -1.9868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dirty="0">
                <a:effectLst/>
                <a:latin typeface="Consolas" panose="020B0609020204030204" pitchFamily="49" charset="0"/>
              </a:rPr>
              <a:t>Frame 5   -1.9207   -1.4246   -2.0051</a:t>
            </a:r>
            <a:br>
              <a:rPr lang="en-US" sz="1200" dirty="0"/>
            </a:br>
            <a:endParaRPr lang="en-US" sz="1200" dirty="0">
              <a:solidFill>
                <a:srgbClr val="D4D4D4"/>
              </a:solidFill>
              <a:latin typeface="Consolas" panose="020B0609020204030204" pitchFamily="49" charset="0"/>
              <a:ea typeface="Caladea"/>
              <a:cs typeface="Caladea"/>
              <a:sym typeface="Caladea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D9F826-30B5-8A22-10AC-9A66CE10B6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917" y="-107801"/>
            <a:ext cx="1571625" cy="74771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31E08F5-7B38-D33E-F5B9-C5057F06C734}"/>
              </a:ext>
            </a:extLst>
          </p:cNvPr>
          <p:cNvSpPr txBox="1"/>
          <p:nvPr/>
        </p:nvSpPr>
        <p:spPr>
          <a:xfrm>
            <a:off x="165060" y="1121841"/>
            <a:ext cx="791794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aladea" panose="020B0600000101010101" charset="0"/>
              </a:rPr>
              <a:t>Step 2: Detrending + Normalize (Standardization) </a:t>
            </a:r>
          </a:p>
        </p:txBody>
      </p:sp>
      <p:sp>
        <p:nvSpPr>
          <p:cNvPr id="14" name="Google Shape;682;p26">
            <a:extLst>
              <a:ext uri="{FF2B5EF4-FFF2-40B4-BE49-F238E27FC236}">
                <a16:creationId xmlns:a16="http://schemas.microsoft.com/office/drawing/2014/main" id="{2DF62B77-BBEA-5EDC-9F02-649DFB0DD7FC}"/>
              </a:ext>
            </a:extLst>
          </p:cNvPr>
          <p:cNvSpPr txBox="1"/>
          <p:nvPr/>
        </p:nvSpPr>
        <p:spPr>
          <a:xfrm>
            <a:off x="420405" y="1521951"/>
            <a:ext cx="9852590" cy="3508623"/>
          </a:xfrm>
          <a:prstGeom prst="rect">
            <a:avLst/>
          </a:prstGeom>
          <a:noFill/>
          <a:ln w="19050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dk1"/>
                </a:solidFill>
                <a:latin typeface="Caladea" panose="020B0600000101010101" charset="0"/>
                <a:ea typeface="Caladea"/>
                <a:cs typeface="Caladea"/>
                <a:sym typeface="Caladea"/>
              </a:rPr>
              <a:t>2.1 Detrending: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Caladea" panose="020B0600000101010101" charset="0"/>
                <a:ea typeface="Caladea"/>
                <a:cs typeface="Caladea"/>
                <a:sym typeface="Caladea"/>
              </a:rPr>
              <a:t>Removes slow-changing trends from R, G, B (e.g., lighting changes, camera gain)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>
              <a:solidFill>
                <a:schemeClr val="dk1"/>
              </a:solidFill>
              <a:latin typeface="Caladea" panose="020B0600000101010101" charset="0"/>
              <a:ea typeface="Caladea"/>
              <a:cs typeface="Caladea"/>
              <a:sym typeface="Calade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Caladea" panose="020B0600000101010101" charset="0"/>
                <a:ea typeface="Caladea"/>
                <a:cs typeface="Caladea"/>
                <a:sym typeface="Caladea"/>
              </a:rPr>
              <a:t> 	Mathematically: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i="1" dirty="0">
                <a:solidFill>
                  <a:schemeClr val="dk1"/>
                </a:solidFill>
                <a:latin typeface="Caladea" panose="020B0600000101010101" charset="0"/>
                <a:ea typeface="Caladea"/>
                <a:cs typeface="Caladea"/>
                <a:sym typeface="Caladea"/>
              </a:rPr>
              <a:t>		X ′ =X−best linear fit(X)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i="1" dirty="0">
                <a:solidFill>
                  <a:schemeClr val="dk1"/>
                </a:solidFill>
                <a:latin typeface="Caladea" panose="020B0600000101010101" charset="0"/>
                <a:ea typeface="Caladea"/>
                <a:cs typeface="Caladea"/>
                <a:sym typeface="Caladea"/>
              </a:rPr>
              <a:t>		Line for best linear fit, 𝑦 = 𝑎⋅𝑛 + 𝑏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i="1" dirty="0">
              <a:solidFill>
                <a:schemeClr val="dk1"/>
              </a:solidFill>
              <a:latin typeface="Caladea" panose="020B0600000101010101" charset="0"/>
              <a:ea typeface="Caladea"/>
              <a:cs typeface="Caladea"/>
              <a:sym typeface="Calade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i="1" dirty="0">
              <a:solidFill>
                <a:schemeClr val="dk1"/>
              </a:solidFill>
              <a:latin typeface="Caladea" panose="020B0600000101010101" charset="0"/>
              <a:ea typeface="Caladea"/>
              <a:cs typeface="Caladea"/>
              <a:sym typeface="Calade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chemeClr val="dk1"/>
                </a:solidFill>
                <a:latin typeface="Caladea" panose="020B0600000101010101" charset="0"/>
                <a:ea typeface="Caladea"/>
                <a:cs typeface="Caladea"/>
                <a:sym typeface="Caladea"/>
              </a:rPr>
              <a:t>2.2 Normalize (Standardization):</a:t>
            </a:r>
          </a:p>
          <a:p>
            <a:pPr lvl="2"/>
            <a:r>
              <a:rPr lang="en-US" sz="1400" dirty="0">
                <a:solidFill>
                  <a:schemeClr val="dk1"/>
                </a:solidFill>
                <a:latin typeface="Caladea" panose="020B0600000101010101" charset="0"/>
                <a:ea typeface="Caladea"/>
                <a:cs typeface="Caladea"/>
                <a:sym typeface="Caladea"/>
              </a:rPr>
              <a:t>For each of R, G, B signals:</a:t>
            </a:r>
          </a:p>
          <a:p>
            <a:pPr marL="1281440" lvl="2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dk1"/>
                </a:solidFill>
                <a:latin typeface="Caladea" panose="020B0600000101010101" charset="0"/>
                <a:ea typeface="Caladea"/>
                <a:cs typeface="Caladea"/>
                <a:sym typeface="Caladea"/>
              </a:rPr>
              <a:t>Subtract the mean → zero-centered</a:t>
            </a:r>
          </a:p>
          <a:p>
            <a:pPr marL="1281440" lvl="2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dk1"/>
                </a:solidFill>
                <a:latin typeface="Caladea" panose="020B0600000101010101" charset="0"/>
                <a:ea typeface="Caladea"/>
                <a:cs typeface="Caladea"/>
                <a:sym typeface="Caladea"/>
              </a:rPr>
              <a:t>Divide by standard deviation → unit variance</a:t>
            </a:r>
          </a:p>
          <a:p>
            <a:pPr lvl="2"/>
            <a:endParaRPr lang="en-US" sz="1400" dirty="0">
              <a:solidFill>
                <a:schemeClr val="dk1"/>
              </a:solidFill>
              <a:latin typeface="Caladea" panose="020B0600000101010101" charset="0"/>
              <a:ea typeface="Caladea"/>
              <a:cs typeface="Caladea"/>
              <a:sym typeface="Caladea"/>
            </a:endParaRPr>
          </a:p>
          <a:p>
            <a:pPr lvl="2"/>
            <a:r>
              <a:rPr lang="en-US" sz="1400" dirty="0">
                <a:latin typeface="Caladea" panose="020B0600000101010101" charset="0"/>
              </a:rPr>
              <a:t>Mathematically:</a:t>
            </a:r>
            <a:endParaRPr lang="en-US" sz="1400" dirty="0">
              <a:solidFill>
                <a:schemeClr val="dk1"/>
              </a:solidFill>
              <a:latin typeface="Caladea" panose="020B0600000101010101" charset="0"/>
              <a:ea typeface="Caladea"/>
              <a:cs typeface="Caladea"/>
              <a:sym typeface="Calade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b="1" dirty="0">
              <a:solidFill>
                <a:schemeClr val="dk1"/>
              </a:solidFill>
              <a:latin typeface="Caladea" panose="020B0600000101010101" charset="0"/>
              <a:ea typeface="Caladea"/>
              <a:cs typeface="Caladea"/>
              <a:sym typeface="Caladea"/>
            </a:endParaRPr>
          </a:p>
        </p:txBody>
      </p:sp>
      <p:pic>
        <p:nvPicPr>
          <p:cNvPr id="11" name="Google Shape;1046;p62" title="CodeCogsEqn (2).png">
            <a:extLst>
              <a:ext uri="{FF2B5EF4-FFF2-40B4-BE49-F238E27FC236}">
                <a16:creationId xmlns:a16="http://schemas.microsoft.com/office/drawing/2014/main" id="{E294FE7A-E0D2-8AAE-D3C8-77FAAFCEE51E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46700" y="2550862"/>
            <a:ext cx="2156775" cy="448683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</p:pic>
      <p:pic>
        <p:nvPicPr>
          <p:cNvPr id="12" name="Google Shape;1047;p62" title="CodeCogsEqn (3).png">
            <a:extLst>
              <a:ext uri="{FF2B5EF4-FFF2-40B4-BE49-F238E27FC236}">
                <a16:creationId xmlns:a16="http://schemas.microsoft.com/office/drawing/2014/main" id="{4CF39B3F-72A3-6554-5668-4FE28464C476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45381" y="2550862"/>
            <a:ext cx="1931569" cy="448683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E09778B-9081-4CDD-8F7A-CC05E896E7F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0110" y="4663649"/>
            <a:ext cx="3239908" cy="448683"/>
          </a:xfrm>
          <a:prstGeom prst="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</p:pic>
      <p:sp>
        <p:nvSpPr>
          <p:cNvPr id="6" name="Google Shape;682;p26">
            <a:extLst>
              <a:ext uri="{FF2B5EF4-FFF2-40B4-BE49-F238E27FC236}">
                <a16:creationId xmlns:a16="http://schemas.microsoft.com/office/drawing/2014/main" id="{4D552300-1ADE-DCA4-CEF5-BBAC2DEA5FC1}"/>
              </a:ext>
            </a:extLst>
          </p:cNvPr>
          <p:cNvSpPr txBox="1"/>
          <p:nvPr/>
        </p:nvSpPr>
        <p:spPr>
          <a:xfrm>
            <a:off x="6749133" y="3277629"/>
            <a:ext cx="1884855" cy="553968"/>
          </a:xfrm>
          <a:prstGeom prst="rect">
            <a:avLst/>
          </a:prstGeom>
          <a:noFill/>
          <a:ln w="19050" cap="flat" cmpd="sng">
            <a:solidFill>
              <a:schemeClr val="accent6">
                <a:lumMod val="60000"/>
                <a:lumOff val="4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Caladea"/>
                <a:cs typeface="Caladea"/>
                <a:sym typeface="Caladea"/>
              </a:rPr>
              <a:t>scipy.signal.detrend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Caladea"/>
                <a:cs typeface="Caladea"/>
                <a:sym typeface="Caladea"/>
              </a:rPr>
              <a:t>numpy.polyfit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EACA716-80FC-1105-12F8-ECF4EA4FB66E}"/>
              </a:ext>
            </a:extLst>
          </p:cNvPr>
          <p:cNvCxnSpPr>
            <a:stCxn id="11" idx="2"/>
            <a:endCxn id="6" idx="0"/>
          </p:cNvCxnSpPr>
          <p:nvPr/>
        </p:nvCxnSpPr>
        <p:spPr>
          <a:xfrm>
            <a:off x="6425088" y="2999545"/>
            <a:ext cx="1266473" cy="27808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6145A9C-947F-965F-77F1-D70576723251}"/>
              </a:ext>
            </a:extLst>
          </p:cNvPr>
          <p:cNvCxnSpPr/>
          <p:nvPr/>
        </p:nvCxnSpPr>
        <p:spPr>
          <a:xfrm flipH="1">
            <a:off x="7691560" y="2999545"/>
            <a:ext cx="1219605" cy="2780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0086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34FA96-91C9-0898-2F07-89A37D5568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468A194-6794-FF62-C111-22E772C33F7B}"/>
              </a:ext>
            </a:extLst>
          </p:cNvPr>
          <p:cNvSpPr txBox="1"/>
          <p:nvPr/>
        </p:nvSpPr>
        <p:spPr>
          <a:xfrm>
            <a:off x="306140" y="150524"/>
            <a:ext cx="8327848" cy="713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000" dirty="0">
                <a:solidFill>
                  <a:srgbClr val="000000"/>
                </a:solidFill>
                <a:latin typeface="Caladea"/>
              </a:rPr>
              <a:t>HR Study 1: Applied on UBFC Dataset</a:t>
            </a:r>
            <a:endParaRPr lang="en-US" sz="3000" b="0" i="0" u="none" strike="noStrike" dirty="0">
              <a:solidFill>
                <a:srgbClr val="000000"/>
              </a:solidFill>
              <a:effectLst/>
              <a:latin typeface="Caladea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61BFA0B-21F9-2145-7E19-52555983A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97EC8-03FB-421D-BA76-5865596B8B77}" type="slidenum">
              <a:rPr lang="ko-KR" altLang="en-US" smtClean="0"/>
              <a:pPr/>
              <a:t>5</a:t>
            </a:fld>
            <a:endParaRPr lang="ko-KR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83ED014-8C3D-9A13-379B-D4C680620F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917" y="-107801"/>
            <a:ext cx="1571625" cy="74771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C07D38A-D4FA-BC9A-BE13-E091B730E225}"/>
              </a:ext>
            </a:extLst>
          </p:cNvPr>
          <p:cNvSpPr txBox="1"/>
          <p:nvPr/>
        </p:nvSpPr>
        <p:spPr>
          <a:xfrm>
            <a:off x="165060" y="1121841"/>
            <a:ext cx="791794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aladea" panose="020B0600000101010101" charset="0"/>
              </a:rPr>
              <a:t>Step 3.1: </a:t>
            </a:r>
            <a:r>
              <a:rPr lang="en-US" dirty="0">
                <a:solidFill>
                  <a:schemeClr val="dk1"/>
                </a:solidFill>
                <a:latin typeface="Caladea" panose="020B0600000101010101" charset="0"/>
                <a:sym typeface="Caladea"/>
              </a:rPr>
              <a:t>C</a:t>
            </a:r>
            <a:r>
              <a:rPr lang="en-US" sz="2000" dirty="0">
                <a:solidFill>
                  <a:schemeClr val="dk1"/>
                </a:solidFill>
                <a:latin typeface="Caladea" panose="020B0600000101010101" charset="0"/>
                <a:ea typeface="Caladea"/>
                <a:cs typeface="Caladea"/>
                <a:sym typeface="Caladea"/>
              </a:rPr>
              <a:t>entered matrix</a:t>
            </a:r>
            <a:endParaRPr lang="en-US" dirty="0">
              <a:latin typeface="Caladea" panose="020B0600000101010101" charset="0"/>
            </a:endParaRPr>
          </a:p>
        </p:txBody>
      </p:sp>
      <p:pic>
        <p:nvPicPr>
          <p:cNvPr id="25" name="Picture 24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F92C1528-1486-9AAE-1525-4C9C21D7C41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0573" y="4102414"/>
            <a:ext cx="4600206" cy="272933"/>
          </a:xfrm>
          <a:prstGeom prst="rect">
            <a:avLst/>
          </a:prstGeom>
        </p:spPr>
      </p:pic>
      <p:pic>
        <p:nvPicPr>
          <p:cNvPr id="2" name="Picture 1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AD596594-8595-B5DC-009A-F8BFA8BF372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4451" y="1228895"/>
            <a:ext cx="1019561" cy="228969"/>
          </a:xfrm>
          <a:prstGeom prst="rect">
            <a:avLst/>
          </a:prstGeom>
        </p:spPr>
      </p:pic>
      <p:pic>
        <p:nvPicPr>
          <p:cNvPr id="6" name="Picture 5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D1837790-8DB6-4E79-431D-EFF50C8D8BB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156" y="2381202"/>
            <a:ext cx="4194572" cy="858768"/>
          </a:xfrm>
          <a:prstGeom prst="rect">
            <a:avLst/>
          </a:prstGeom>
        </p:spPr>
      </p:pic>
      <p:pic>
        <p:nvPicPr>
          <p:cNvPr id="12" name="Picture 11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100A2E13-9423-D569-0270-C4DEA6CF8D3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0677" y="2287726"/>
            <a:ext cx="4104456" cy="353000"/>
          </a:xfrm>
          <a:prstGeom prst="rect">
            <a:avLst/>
          </a:prstGeom>
        </p:spPr>
      </p:pic>
      <p:pic>
        <p:nvPicPr>
          <p:cNvPr id="16" name="Picture 15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9A150B64-08B1-2A2F-2411-1F0ED5FC208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0676" y="2687165"/>
            <a:ext cx="4104457" cy="352285"/>
          </a:xfrm>
          <a:prstGeom prst="rect">
            <a:avLst/>
          </a:prstGeom>
        </p:spPr>
      </p:pic>
      <p:pic>
        <p:nvPicPr>
          <p:cNvPr id="20" name="Picture 19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97BCB930-9197-7A9A-328C-0EB623FAB75D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0676" y="3083723"/>
            <a:ext cx="3960440" cy="340062"/>
          </a:xfrm>
          <a:prstGeom prst="rect">
            <a:avLst/>
          </a:prstGeom>
        </p:spPr>
      </p:pic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096D44D7-C3A9-D82F-8358-408D2A5083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146258"/>
              </p:ext>
            </p:extLst>
          </p:nvPr>
        </p:nvGraphicFramePr>
        <p:xfrm>
          <a:off x="666180" y="4597455"/>
          <a:ext cx="4104456" cy="2224607"/>
        </p:xfrm>
        <a:graphic>
          <a:graphicData uri="http://schemas.openxmlformats.org/drawingml/2006/table">
            <a:tbl>
              <a:tblPr/>
              <a:tblGrid>
                <a:gridCol w="613656">
                  <a:extLst>
                    <a:ext uri="{9D8B030D-6E8A-4147-A177-3AD203B41FA5}">
                      <a16:colId xmlns:a16="http://schemas.microsoft.com/office/drawing/2014/main" val="1622826139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4153296149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131113027"/>
                    </a:ext>
                  </a:extLst>
                </a:gridCol>
                <a:gridCol w="1114536">
                  <a:extLst>
                    <a:ext uri="{9D8B030D-6E8A-4147-A177-3AD203B41FA5}">
                      <a16:colId xmlns:a16="http://schemas.microsoft.com/office/drawing/2014/main" val="4100616551"/>
                    </a:ext>
                  </a:extLst>
                </a:gridCol>
              </a:tblGrid>
              <a:tr h="251857">
                <a:tc>
                  <a:txBody>
                    <a:bodyPr/>
                    <a:lstStyle/>
                    <a:p>
                      <a:r>
                        <a:rPr lang="en-US" sz="900">
                          <a:latin typeface="Caladea" panose="020B0600000101010101"/>
                        </a:rPr>
                        <a:t>Frame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latin typeface="Caladea" panose="020B0600000101010101"/>
                        </a:rPr>
                        <a:t>R centered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latin typeface="Caladea" panose="020B0600000101010101"/>
                        </a:rPr>
                        <a:t>G centered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latin typeface="Caladea" panose="020B0600000101010101"/>
                        </a:rPr>
                        <a:t>B centered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14457023"/>
                  </a:ext>
                </a:extLst>
              </a:tr>
              <a:tr h="394550">
                <a:tc>
                  <a:txBody>
                    <a:bodyPr/>
                    <a:lstStyle/>
                    <a:p>
                      <a:r>
                        <a:rPr lang="en-US" sz="900" dirty="0">
                          <a:latin typeface="Caladea" panose="020B0600000101010101"/>
                        </a:rPr>
                        <a:t>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latin typeface="Caladea" panose="020B0600000101010101"/>
                        </a:rPr>
                        <a:t>130.35 - 130.12 = </a:t>
                      </a:r>
                    </a:p>
                    <a:p>
                      <a:r>
                        <a:rPr lang="en-US" sz="900" b="1" dirty="0">
                          <a:latin typeface="Caladea" panose="020B0600000101010101"/>
                        </a:rPr>
                        <a:t>+0.23</a:t>
                      </a:r>
                      <a:endParaRPr lang="en-US" sz="900" dirty="0">
                        <a:latin typeface="Caladea" panose="020B0600000101010101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latin typeface="Caladea" panose="020B0600000101010101"/>
                        </a:rPr>
                        <a:t>107.94 - 107.67 =</a:t>
                      </a:r>
                    </a:p>
                    <a:p>
                      <a:r>
                        <a:rPr lang="en-US" sz="900" b="1" dirty="0">
                          <a:latin typeface="Caladea" panose="020B0600000101010101"/>
                        </a:rPr>
                        <a:t>+0.27</a:t>
                      </a:r>
                      <a:endParaRPr lang="en-US" sz="900" dirty="0">
                        <a:latin typeface="Caladea" panose="020B0600000101010101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latin typeface="Caladea" panose="020B0600000101010101"/>
                        </a:rPr>
                        <a:t>106.82 - 106.65 =</a:t>
                      </a:r>
                    </a:p>
                    <a:p>
                      <a:r>
                        <a:rPr lang="en-US" sz="900" b="1" dirty="0">
                          <a:latin typeface="Caladea" panose="020B0600000101010101"/>
                        </a:rPr>
                        <a:t>+0.17</a:t>
                      </a:r>
                      <a:endParaRPr lang="en-US" sz="900" dirty="0">
                        <a:latin typeface="Caladea" panose="020B0600000101010101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9649916"/>
                  </a:ext>
                </a:extLst>
              </a:tr>
              <a:tr h="394550">
                <a:tc>
                  <a:txBody>
                    <a:bodyPr/>
                    <a:lstStyle/>
                    <a:p>
                      <a:r>
                        <a:rPr lang="en-US" sz="900">
                          <a:latin typeface="Caladea" panose="020B0600000101010101"/>
                        </a:rPr>
                        <a:t>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latin typeface="Caladea" panose="020B0600000101010101"/>
                        </a:rPr>
                        <a:t>129.61 - 130.12 = </a:t>
                      </a:r>
                    </a:p>
                    <a:p>
                      <a:r>
                        <a:rPr lang="en-US" sz="900" b="1" dirty="0">
                          <a:latin typeface="Caladea" panose="020B0600000101010101"/>
                        </a:rPr>
                        <a:t>-0.51</a:t>
                      </a:r>
                      <a:endParaRPr lang="en-US" sz="900" dirty="0">
                        <a:latin typeface="Caladea" panose="020B0600000101010101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latin typeface="Caladea" panose="020B0600000101010101"/>
                        </a:rPr>
                        <a:t>107.40 - 107.67 = </a:t>
                      </a:r>
                    </a:p>
                    <a:p>
                      <a:r>
                        <a:rPr lang="en-US" sz="900" b="1" dirty="0">
                          <a:latin typeface="Caladea" panose="020B0600000101010101"/>
                        </a:rPr>
                        <a:t>-0.27</a:t>
                      </a:r>
                      <a:endParaRPr lang="en-US" sz="900" dirty="0">
                        <a:latin typeface="Caladea" panose="020B0600000101010101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latin typeface="Caladea" panose="020B0600000101010101"/>
                        </a:rPr>
                        <a:t>106.46 - 106.65 =</a:t>
                      </a:r>
                    </a:p>
                    <a:p>
                      <a:r>
                        <a:rPr lang="en-US" sz="900" b="1" dirty="0">
                          <a:latin typeface="Caladea" panose="020B0600000101010101"/>
                        </a:rPr>
                        <a:t>-0.19</a:t>
                      </a:r>
                      <a:endParaRPr lang="en-US" sz="900" dirty="0">
                        <a:latin typeface="Caladea" panose="020B0600000101010101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9435571"/>
                  </a:ext>
                </a:extLst>
              </a:tr>
              <a:tr h="394550">
                <a:tc>
                  <a:txBody>
                    <a:bodyPr/>
                    <a:lstStyle/>
                    <a:p>
                      <a:r>
                        <a:rPr lang="en-US" sz="900">
                          <a:latin typeface="Caladea" panose="020B0600000101010101"/>
                        </a:rPr>
                        <a:t>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latin typeface="Caladea" panose="020B0600000101010101"/>
                        </a:rPr>
                        <a:t>130.20 - 130.12 = </a:t>
                      </a:r>
                    </a:p>
                    <a:p>
                      <a:r>
                        <a:rPr lang="en-US" sz="900" b="1" dirty="0">
                          <a:latin typeface="Caladea" panose="020B0600000101010101"/>
                        </a:rPr>
                        <a:t>+0.08</a:t>
                      </a:r>
                      <a:endParaRPr lang="en-US" sz="900" dirty="0">
                        <a:latin typeface="Caladea" panose="020B0600000101010101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latin typeface="Caladea" panose="020B0600000101010101"/>
                        </a:rPr>
                        <a:t>107.65 - 107.67 = </a:t>
                      </a:r>
                    </a:p>
                    <a:p>
                      <a:r>
                        <a:rPr lang="en-US" sz="900" b="1" dirty="0">
                          <a:latin typeface="Caladea" panose="020B0600000101010101"/>
                        </a:rPr>
                        <a:t>-0.02</a:t>
                      </a:r>
                      <a:endParaRPr lang="en-US" sz="900" dirty="0">
                        <a:latin typeface="Caladea" panose="020B0600000101010101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latin typeface="Caladea" panose="020B0600000101010101"/>
                        </a:rPr>
                        <a:t>106.67 - 106.65 = </a:t>
                      </a:r>
                    </a:p>
                    <a:p>
                      <a:r>
                        <a:rPr lang="en-US" sz="900" b="1" dirty="0">
                          <a:latin typeface="Caladea" panose="020B0600000101010101"/>
                        </a:rPr>
                        <a:t>+0.02</a:t>
                      </a:r>
                      <a:endParaRPr lang="en-US" sz="900" dirty="0">
                        <a:latin typeface="Caladea" panose="020B0600000101010101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0601885"/>
                  </a:ext>
                </a:extLst>
              </a:tr>
              <a:tr h="394550">
                <a:tc>
                  <a:txBody>
                    <a:bodyPr/>
                    <a:lstStyle/>
                    <a:p>
                      <a:r>
                        <a:rPr lang="en-US" sz="900">
                          <a:latin typeface="Caladea" panose="020B0600000101010101"/>
                        </a:rPr>
                        <a:t>4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latin typeface="Caladea" panose="020B0600000101010101"/>
                        </a:rPr>
                        <a:t>130.17 - 130.12 = </a:t>
                      </a:r>
                    </a:p>
                    <a:p>
                      <a:r>
                        <a:rPr lang="en-US" sz="900" b="1" dirty="0">
                          <a:latin typeface="Caladea" panose="020B0600000101010101"/>
                        </a:rPr>
                        <a:t>+0.05</a:t>
                      </a:r>
                      <a:endParaRPr lang="en-US" sz="900" dirty="0">
                        <a:latin typeface="Caladea" panose="020B0600000101010101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latin typeface="Caladea" panose="020B0600000101010101"/>
                        </a:rPr>
                        <a:t>107.68 - 107.67 = </a:t>
                      </a:r>
                    </a:p>
                    <a:p>
                      <a:r>
                        <a:rPr lang="en-US" sz="900" b="1" dirty="0">
                          <a:latin typeface="Caladea" panose="020B0600000101010101"/>
                        </a:rPr>
                        <a:t>+0.01</a:t>
                      </a:r>
                      <a:endParaRPr lang="en-US" sz="900" dirty="0">
                        <a:latin typeface="Caladea" panose="020B0600000101010101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latin typeface="Caladea" panose="020B0600000101010101"/>
                        </a:rPr>
                        <a:t>106.66 - 106.65 = </a:t>
                      </a:r>
                    </a:p>
                    <a:p>
                      <a:r>
                        <a:rPr lang="en-US" sz="900" b="1" dirty="0">
                          <a:latin typeface="Caladea" panose="020B0600000101010101"/>
                        </a:rPr>
                        <a:t>+0.01</a:t>
                      </a:r>
                      <a:endParaRPr lang="en-US" sz="900" dirty="0">
                        <a:latin typeface="Caladea" panose="020B0600000101010101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8373664"/>
                  </a:ext>
                </a:extLst>
              </a:tr>
              <a:tr h="394550">
                <a:tc>
                  <a:txBody>
                    <a:bodyPr/>
                    <a:lstStyle/>
                    <a:p>
                      <a:r>
                        <a:rPr lang="en-US" sz="900">
                          <a:latin typeface="Caladea" panose="020B0600000101010101"/>
                        </a:rPr>
                        <a:t>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latin typeface="Caladea" panose="020B0600000101010101"/>
                        </a:rPr>
                        <a:t>130.27 - 130.12 = </a:t>
                      </a:r>
                    </a:p>
                    <a:p>
                      <a:r>
                        <a:rPr lang="en-US" sz="900" b="1" dirty="0">
                          <a:latin typeface="Caladea" panose="020B0600000101010101"/>
                        </a:rPr>
                        <a:t>+0.15</a:t>
                      </a:r>
                      <a:endParaRPr lang="en-US" sz="900" dirty="0">
                        <a:latin typeface="Caladea" panose="020B0600000101010101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latin typeface="Caladea" panose="020B0600000101010101"/>
                        </a:rPr>
                        <a:t>107.66 - 107.67 = </a:t>
                      </a:r>
                    </a:p>
                    <a:p>
                      <a:r>
                        <a:rPr lang="en-US" sz="900" b="1" dirty="0">
                          <a:latin typeface="Caladea" panose="020B0600000101010101"/>
                        </a:rPr>
                        <a:t>-0.01</a:t>
                      </a:r>
                      <a:endParaRPr lang="en-US" sz="900" dirty="0">
                        <a:latin typeface="Caladea" panose="020B0600000101010101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latin typeface="Caladea" panose="020B0600000101010101"/>
                        </a:rPr>
                        <a:t>106.65 - 106.65 = </a:t>
                      </a:r>
                    </a:p>
                    <a:p>
                      <a:r>
                        <a:rPr lang="en-US" sz="900" b="1" dirty="0">
                          <a:latin typeface="Caladea" panose="020B0600000101010101"/>
                        </a:rPr>
                        <a:t>0.00</a:t>
                      </a:r>
                      <a:endParaRPr lang="en-US" sz="900" dirty="0">
                        <a:latin typeface="Caladea" panose="020B0600000101010101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78279455"/>
                  </a:ext>
                </a:extLst>
              </a:tr>
            </a:tbl>
          </a:graphicData>
        </a:graphic>
      </p:graphicFrame>
      <p:sp>
        <p:nvSpPr>
          <p:cNvPr id="24" name="Google Shape;682;p26">
            <a:extLst>
              <a:ext uri="{FF2B5EF4-FFF2-40B4-BE49-F238E27FC236}">
                <a16:creationId xmlns:a16="http://schemas.microsoft.com/office/drawing/2014/main" id="{F84EE266-97A2-6E8D-4935-1A076ED7EA61}"/>
              </a:ext>
            </a:extLst>
          </p:cNvPr>
          <p:cNvSpPr txBox="1"/>
          <p:nvPr/>
        </p:nvSpPr>
        <p:spPr>
          <a:xfrm>
            <a:off x="261081" y="1950840"/>
            <a:ext cx="8111824" cy="430857"/>
          </a:xfrm>
          <a:prstGeom prst="rect">
            <a:avLst/>
          </a:prstGeom>
          <a:noFill/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dk1"/>
                </a:solidFill>
                <a:latin typeface="Caladea" panose="020B0600000101010101" charset="0"/>
                <a:ea typeface="Caladea"/>
                <a:cs typeface="Cavolini" panose="03000502040302020204" pitchFamily="66" charset="0"/>
                <a:sym typeface="Caladea"/>
              </a:rPr>
              <a:t>Extracted mean RGB values over 5 frames </a:t>
            </a:r>
          </a:p>
        </p:txBody>
      </p:sp>
      <p:pic>
        <p:nvPicPr>
          <p:cNvPr id="28" name="Picture 27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4A278CC3-3871-3888-5C8F-BE7A83A09666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0676" y="5280969"/>
            <a:ext cx="4626620" cy="993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8726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34FA96-91C9-0898-2F07-89A37D5568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468A194-6794-FF62-C111-22E772C33F7B}"/>
              </a:ext>
            </a:extLst>
          </p:cNvPr>
          <p:cNvSpPr txBox="1"/>
          <p:nvPr/>
        </p:nvSpPr>
        <p:spPr>
          <a:xfrm>
            <a:off x="306140" y="150524"/>
            <a:ext cx="8327848" cy="713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000" dirty="0">
                <a:solidFill>
                  <a:srgbClr val="000000"/>
                </a:solidFill>
                <a:latin typeface="Caladea"/>
              </a:rPr>
              <a:t>HR Study 1: Applied on UBFC Dataset</a:t>
            </a:r>
            <a:endParaRPr lang="en-US" sz="3000" b="0" i="0" u="none" strike="noStrike" dirty="0">
              <a:solidFill>
                <a:srgbClr val="000000"/>
              </a:solidFill>
              <a:effectLst/>
              <a:latin typeface="Caladea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61BFA0B-21F9-2145-7E19-52555983A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97EC8-03FB-421D-BA76-5865596B8B77}" type="slidenum">
              <a:rPr lang="ko-KR" altLang="en-US" smtClean="0"/>
              <a:pPr/>
              <a:t>6</a:t>
            </a:fld>
            <a:endParaRPr lang="ko-KR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83ED014-8C3D-9A13-379B-D4C680620F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917" y="-107801"/>
            <a:ext cx="1571625" cy="74771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C07D38A-D4FA-BC9A-BE13-E091B730E225}"/>
              </a:ext>
            </a:extLst>
          </p:cNvPr>
          <p:cNvSpPr txBox="1"/>
          <p:nvPr/>
        </p:nvSpPr>
        <p:spPr>
          <a:xfrm>
            <a:off x="165060" y="1121841"/>
            <a:ext cx="791794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aladea" panose="020B0600000101010101" charset="0"/>
              </a:rPr>
              <a:t>Step 3.2: ICA Decomposition</a:t>
            </a:r>
          </a:p>
        </p:txBody>
      </p:sp>
      <p:sp>
        <p:nvSpPr>
          <p:cNvPr id="14" name="Google Shape;682;p26">
            <a:extLst>
              <a:ext uri="{FF2B5EF4-FFF2-40B4-BE49-F238E27FC236}">
                <a16:creationId xmlns:a16="http://schemas.microsoft.com/office/drawing/2014/main" id="{6EF49943-6EBC-F00E-F600-04F3B1B626B0}"/>
              </a:ext>
            </a:extLst>
          </p:cNvPr>
          <p:cNvSpPr txBox="1"/>
          <p:nvPr/>
        </p:nvSpPr>
        <p:spPr>
          <a:xfrm>
            <a:off x="306140" y="1721832"/>
            <a:ext cx="9852590" cy="5293727"/>
          </a:xfrm>
          <a:prstGeom prst="rect">
            <a:avLst/>
          </a:prstGeom>
          <a:noFill/>
          <a:ln w="19050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Caladea" panose="020B0600000101010101" charset="0"/>
                <a:ea typeface="Caladea"/>
                <a:cs typeface="Caladea"/>
                <a:sym typeface="Caladea"/>
              </a:rPr>
              <a:t>ICA assumes that observed signals are linear mixtures of unknown, statistically independent source signals.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Caladea" panose="020B0600000101010101" charset="0"/>
                <a:ea typeface="Caladea"/>
                <a:cs typeface="Caladea"/>
                <a:sym typeface="Caladea"/>
              </a:rPr>
              <a:t>                      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Caladea" panose="020B0600000101010101" charset="0"/>
                <a:ea typeface="Caladea"/>
                <a:cs typeface="Caladea"/>
                <a:sym typeface="Caladea"/>
              </a:rPr>
              <a:t>  Input Matrix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>
              <a:solidFill>
                <a:schemeClr val="dk1"/>
              </a:solidFill>
              <a:latin typeface="Caladea" panose="020B0600000101010101" charset="0"/>
              <a:ea typeface="Caladea"/>
              <a:cs typeface="Caladea"/>
              <a:sym typeface="Caladea"/>
            </a:endParaRPr>
          </a:p>
          <a:p>
            <a:r>
              <a:rPr lang="en-US" sz="1600" dirty="0">
                <a:solidFill>
                  <a:schemeClr val="dk1"/>
                </a:solidFill>
                <a:latin typeface="Caladea" panose="020B0600000101010101" charset="0"/>
                <a:ea typeface="Caladea"/>
                <a:cs typeface="Caladea"/>
                <a:sym typeface="Caladea"/>
              </a:rPr>
              <a:t>ICA tries to find a matrix 𝑊 such that:</a:t>
            </a:r>
          </a:p>
          <a:p>
            <a:endParaRPr lang="en-US" sz="1600" dirty="0">
              <a:solidFill>
                <a:schemeClr val="dk1"/>
              </a:solidFill>
              <a:latin typeface="Caladea" panose="020B0600000101010101" charset="0"/>
              <a:ea typeface="Caladea"/>
              <a:cs typeface="Caladea"/>
              <a:sym typeface="Caladea"/>
            </a:endParaRPr>
          </a:p>
          <a:p>
            <a:endParaRPr lang="en-US" sz="1600" dirty="0">
              <a:solidFill>
                <a:schemeClr val="dk1"/>
              </a:solidFill>
              <a:latin typeface="Caladea" panose="020B0600000101010101" charset="0"/>
              <a:ea typeface="Caladea"/>
              <a:cs typeface="Caladea"/>
              <a:sym typeface="Caladea"/>
            </a:endParaRPr>
          </a:p>
          <a:p>
            <a:endParaRPr lang="en-US" sz="1600" dirty="0">
              <a:solidFill>
                <a:schemeClr val="dk1"/>
              </a:solidFill>
              <a:latin typeface="Caladea" panose="020B0600000101010101" charset="0"/>
              <a:ea typeface="Caladea"/>
              <a:cs typeface="Caladea"/>
              <a:sym typeface="Caladea"/>
            </a:endParaRPr>
          </a:p>
          <a:p>
            <a:r>
              <a:rPr lang="en-US" sz="1600" dirty="0">
                <a:solidFill>
                  <a:schemeClr val="dk1"/>
                </a:solidFill>
                <a:latin typeface="Caladea" panose="020B0600000101010101" charset="0"/>
                <a:ea typeface="Caladea"/>
                <a:cs typeface="Caladea"/>
                <a:sym typeface="Caladea"/>
              </a:rPr>
              <a:t>ICA tries to find a matrix 𝑊 such that:</a:t>
            </a:r>
          </a:p>
          <a:p>
            <a:r>
              <a:rPr lang="en-US" sz="1600" dirty="0">
                <a:solidFill>
                  <a:schemeClr val="dk1"/>
                </a:solidFill>
                <a:latin typeface="Caladea" panose="020B0600000101010101" charset="0"/>
                <a:ea typeface="Caladea"/>
                <a:cs typeface="Caladea"/>
                <a:sym typeface="Caladea"/>
              </a:rPr>
              <a:t>Where: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dk1"/>
                </a:solidFill>
                <a:latin typeface="Caladea" panose="020B0600000101010101" charset="0"/>
                <a:ea typeface="Caladea"/>
                <a:cs typeface="Caladea"/>
                <a:sym typeface="Caladea"/>
              </a:rPr>
              <a:t>             : centered matrix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dk1"/>
                </a:solidFill>
                <a:latin typeface="Caladea" panose="020B0600000101010101" charset="0"/>
                <a:ea typeface="Caladea"/>
                <a:cs typeface="Caladea"/>
                <a:sym typeface="Caladea"/>
              </a:rPr>
              <a:t>             : unmixing matrix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dk1"/>
                </a:solidFill>
                <a:latin typeface="Caladea" panose="020B0600000101010101" charset="0"/>
                <a:ea typeface="Caladea"/>
                <a:cs typeface="Caladea"/>
                <a:sym typeface="Caladea"/>
              </a:rPr>
              <a:t>             : independent components</a:t>
            </a:r>
          </a:p>
          <a:p>
            <a:endParaRPr lang="en-US" sz="1600" dirty="0">
              <a:solidFill>
                <a:schemeClr val="dk1"/>
              </a:solidFill>
              <a:latin typeface="Caladea" panose="020B0600000101010101" charset="0"/>
              <a:ea typeface="Caladea"/>
              <a:cs typeface="Caladea"/>
              <a:sym typeface="Caladea"/>
            </a:endParaRPr>
          </a:p>
          <a:p>
            <a:endParaRPr lang="en-US" sz="1600" dirty="0">
              <a:solidFill>
                <a:schemeClr val="dk1"/>
              </a:solidFill>
              <a:latin typeface="Caladea" panose="020B0600000101010101" charset="0"/>
              <a:ea typeface="Caladea"/>
              <a:cs typeface="Caladea"/>
              <a:sym typeface="Caladea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i="1" dirty="0">
                <a:solidFill>
                  <a:schemeClr val="dk1"/>
                </a:solidFill>
                <a:latin typeface="Caladea" panose="020B0600000101010101" charset="0"/>
                <a:ea typeface="Caladea"/>
                <a:cs typeface="Caladea"/>
                <a:sym typeface="Caladea"/>
              </a:rPr>
              <a:t>Ideally, one IC corresponds to the pulse signal 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i="1" dirty="0">
                <a:solidFill>
                  <a:schemeClr val="dk1"/>
                </a:solidFill>
                <a:latin typeface="Caladea" panose="020B0600000101010101" charset="0"/>
                <a:ea typeface="Caladea"/>
                <a:cs typeface="Caladea"/>
                <a:sym typeface="Caladea"/>
              </a:rPr>
              <a:t>Can’t Manually Compute ICA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i="1" dirty="0">
                <a:solidFill>
                  <a:schemeClr val="dk1"/>
                </a:solidFill>
                <a:latin typeface="Caladea" panose="020B0600000101010101" charset="0"/>
                <a:ea typeface="Caladea"/>
                <a:cs typeface="Caladea"/>
                <a:sym typeface="Caladea"/>
              </a:rPr>
              <a:t>ICA is an iterative optimization algorithm.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i="1" dirty="0">
                <a:solidFill>
                  <a:schemeClr val="dk1"/>
                </a:solidFill>
                <a:latin typeface="Caladea" panose="020B0600000101010101" charset="0"/>
                <a:ea typeface="Caladea"/>
                <a:cs typeface="Caladea"/>
                <a:sym typeface="Caladea"/>
              </a:rPr>
              <a:t>Using algorithms like </a:t>
            </a:r>
            <a:r>
              <a:rPr lang="en-US" sz="1600" i="1" dirty="0" err="1">
                <a:solidFill>
                  <a:schemeClr val="dk1"/>
                </a:solidFill>
                <a:latin typeface="Caladea" panose="020B0600000101010101" charset="0"/>
                <a:ea typeface="Caladea"/>
                <a:cs typeface="Caladea"/>
                <a:sym typeface="Caladea"/>
              </a:rPr>
              <a:t>FastICA</a:t>
            </a:r>
            <a:r>
              <a:rPr lang="en-US" sz="1600" i="1" dirty="0">
                <a:solidFill>
                  <a:schemeClr val="dk1"/>
                </a:solidFill>
                <a:latin typeface="Caladea" panose="020B0600000101010101" charset="0"/>
                <a:ea typeface="Caladea"/>
                <a:cs typeface="Caladea"/>
                <a:sym typeface="Caladea"/>
              </a:rPr>
              <a:t>  </a:t>
            </a:r>
            <a:r>
              <a:rPr lang="en-US" sz="1600" i="1" dirty="0">
                <a:solidFill>
                  <a:schemeClr val="accent1"/>
                </a:solidFill>
                <a:latin typeface="Caladea" panose="020B0600000101010101" charset="0"/>
                <a:ea typeface="Caladea"/>
                <a:cs typeface="Caladea"/>
                <a:sym typeface="Caladea"/>
              </a:rPr>
              <a:t>from</a:t>
            </a:r>
            <a:r>
              <a:rPr lang="en-US" sz="1600" i="1" dirty="0">
                <a:solidFill>
                  <a:schemeClr val="dk1"/>
                </a:solidFill>
                <a:latin typeface="Caladea" panose="020B0600000101010101" charset="0"/>
                <a:ea typeface="Caladea"/>
                <a:cs typeface="Caladea"/>
                <a:sym typeface="Caladea"/>
              </a:rPr>
              <a:t> </a:t>
            </a:r>
            <a:r>
              <a:rPr lang="en-US" sz="1600" i="1" dirty="0" err="1">
                <a:solidFill>
                  <a:schemeClr val="accent2"/>
                </a:solidFill>
                <a:latin typeface="Caladea" panose="020B0600000101010101" charset="0"/>
                <a:ea typeface="Caladea"/>
                <a:cs typeface="Caladea"/>
                <a:sym typeface="Caladea"/>
              </a:rPr>
              <a:t>sklearn.decomposition</a:t>
            </a:r>
            <a:endParaRPr lang="en-US" sz="1600" i="1" dirty="0">
              <a:solidFill>
                <a:schemeClr val="accent2"/>
              </a:solidFill>
              <a:latin typeface="Caladea" panose="020B0600000101010101" charset="0"/>
              <a:ea typeface="Caladea"/>
              <a:cs typeface="Caladea"/>
              <a:sym typeface="Caladea"/>
            </a:endParaRPr>
          </a:p>
          <a:p>
            <a:pPr lvl="3"/>
            <a:endParaRPr lang="en-US" sz="1400" i="1" dirty="0">
              <a:solidFill>
                <a:schemeClr val="dk1"/>
              </a:solidFill>
              <a:latin typeface="Caladea" panose="020B0600000101010101" charset="0"/>
              <a:ea typeface="Caladea"/>
              <a:cs typeface="Caladea"/>
              <a:sym typeface="Caladea"/>
            </a:endParaRPr>
          </a:p>
          <a:p>
            <a:pPr lvl="3"/>
            <a:endParaRPr lang="en-US" sz="1400" i="1" dirty="0">
              <a:solidFill>
                <a:schemeClr val="dk1"/>
              </a:solidFill>
              <a:latin typeface="Caladea" panose="020B0600000101010101" charset="0"/>
              <a:ea typeface="Caladea"/>
              <a:cs typeface="Caladea"/>
              <a:sym typeface="Caladea"/>
            </a:endParaRPr>
          </a:p>
        </p:txBody>
      </p:sp>
      <p:pic>
        <p:nvPicPr>
          <p:cNvPr id="15" name="Picture 14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13FEB51D-8769-FBCF-D6CA-FEB00BF26A3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670" y="4500711"/>
            <a:ext cx="648072" cy="150110"/>
          </a:xfrm>
          <a:prstGeom prst="rect">
            <a:avLst/>
          </a:prstGeom>
        </p:spPr>
      </p:pic>
      <p:pic>
        <p:nvPicPr>
          <p:cNvPr id="17" name="Picture 16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ED33B371-559C-913A-1AE4-0AC134EDE99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262" y="4741514"/>
            <a:ext cx="678888" cy="161713"/>
          </a:xfrm>
          <a:prstGeom prst="rect">
            <a:avLst/>
          </a:prstGeom>
        </p:spPr>
      </p:pic>
      <p:pic>
        <p:nvPicPr>
          <p:cNvPr id="21" name="Picture 20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49CD270C-8C0C-E760-F684-5C1B31A2B63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4428" y="3183346"/>
            <a:ext cx="994912" cy="204960"/>
          </a:xfrm>
          <a:prstGeom prst="rect">
            <a:avLst/>
          </a:prstGeom>
        </p:spPr>
      </p:pic>
      <p:pic>
        <p:nvPicPr>
          <p:cNvPr id="23" name="Picture 22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5DCA3664-1BD9-DC05-3C31-ADFB5856BCD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4292" y="2324163"/>
            <a:ext cx="792088" cy="177884"/>
          </a:xfrm>
          <a:prstGeom prst="rect">
            <a:avLst/>
          </a:prstGeom>
        </p:spPr>
      </p:pic>
      <p:pic>
        <p:nvPicPr>
          <p:cNvPr id="26" name="Picture 25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390C8B55-84AA-0CCF-E52B-D21257CE0A9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670" y="4270147"/>
            <a:ext cx="678888" cy="152462"/>
          </a:xfrm>
          <a:prstGeom prst="rect">
            <a:avLst/>
          </a:prstGeom>
        </p:spPr>
      </p:pic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4313DFBA-000F-025B-4579-5E24DC7B15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8749061"/>
              </p:ext>
            </p:extLst>
          </p:nvPr>
        </p:nvGraphicFramePr>
        <p:xfrm>
          <a:off x="5274692" y="2150478"/>
          <a:ext cx="5076304" cy="37757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84400">
                  <a:extLst>
                    <a:ext uri="{9D8B030D-6E8A-4147-A177-3AD203B41FA5}">
                      <a16:colId xmlns:a16="http://schemas.microsoft.com/office/drawing/2014/main" val="2656980907"/>
                    </a:ext>
                  </a:extLst>
                </a:gridCol>
                <a:gridCol w="2691904">
                  <a:extLst>
                    <a:ext uri="{9D8B030D-6E8A-4147-A177-3AD203B41FA5}">
                      <a16:colId xmlns:a16="http://schemas.microsoft.com/office/drawing/2014/main" val="2223731008"/>
                    </a:ext>
                  </a:extLst>
                </a:gridCol>
              </a:tblGrid>
              <a:tr h="44528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dirty="0">
                          <a:effectLst/>
                          <a:latin typeface="Caladea" panose="020B0600000101010101"/>
                        </a:rPr>
                        <a:t>Independent Components (S matrix)</a:t>
                      </a:r>
                    </a:p>
                  </a:txBody>
                  <a:tcPr marL="43543" marR="43543" marT="21771" marB="21771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b="1" i="0" kern="1200" dirty="0">
                          <a:solidFill>
                            <a:schemeClr val="lt1"/>
                          </a:solidFill>
                          <a:effectLst/>
                          <a:latin typeface="Caladea" panose="020B0600000101010101"/>
                          <a:ea typeface="+mn-ea"/>
                          <a:cs typeface="+mn-cs"/>
                        </a:rPr>
                        <a:t>Unmixing matrix (W matrix)</a:t>
                      </a:r>
                      <a:endParaRPr lang="en-US" sz="1000" dirty="0">
                        <a:latin typeface="Caladea" panose="020B0600000101010101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9532239"/>
                  </a:ext>
                </a:extLst>
              </a:tr>
              <a:tr h="475784">
                <a:tc>
                  <a:txBody>
                    <a:bodyPr/>
                    <a:lstStyle/>
                    <a:p>
                      <a:r>
                        <a:rPr 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[[3.9890795970422315, 2.925790681403517, 2.955...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[[-0.982439364715348, 5.946033311414262, -4.91...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2174676"/>
                  </a:ext>
                </a:extLst>
              </a:tr>
              <a:tr h="475784">
                <a:tc>
                  <a:txBody>
                    <a:bodyPr/>
                    <a:lstStyle/>
                    <a:p>
                      <a:r>
                        <a:rPr lang="en-US" sz="1000" dirty="0"/>
                        <a:t>[[0.5027940166419597, 0.268948407522373, 0.215...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[[-0.754977830461565, -1.4200691202604538, 3.1...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1691626"/>
                  </a:ext>
                </a:extLst>
              </a:tr>
              <a:tr h="475784">
                <a:tc>
                  <a:txBody>
                    <a:bodyPr/>
                    <a:lstStyle/>
                    <a:p>
                      <a:r>
                        <a:rPr lang="en-US" sz="1000" dirty="0"/>
                        <a:t>[[0.47665347450543394, 1.0389063369947562, 0.6...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[[-2.14635011245277, -3.609849424800457, 5.197...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8837507"/>
                  </a:ext>
                </a:extLst>
              </a:tr>
              <a:tr h="475784">
                <a:tc>
                  <a:txBody>
                    <a:bodyPr/>
                    <a:lstStyle/>
                    <a:p>
                      <a:r>
                        <a:rPr lang="en-US" sz="1000" dirty="0"/>
                        <a:t>[[0.7334066589293606, 0.05180511490808828, -0....	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[[-2.2295616479395477, -3.0966900334553973, 4....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7641759"/>
                  </a:ext>
                </a:extLst>
              </a:tr>
              <a:tr h="475784">
                <a:tc>
                  <a:txBody>
                    <a:bodyPr/>
                    <a:lstStyle/>
                    <a:p>
                      <a:r>
                        <a:rPr lang="en-US" sz="1000" dirty="0"/>
                        <a:t>[[-3.796829078439223, -4.680106206973313, -4.2...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[[-1.573003397772687, -3.8411297767670898, 4.7...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5214720"/>
                  </a:ext>
                </a:extLst>
              </a:tr>
              <a:tr h="475784">
                <a:tc>
                  <a:txBody>
                    <a:bodyPr/>
                    <a:lstStyle/>
                    <a:p>
                      <a:r>
                        <a:rPr lang="en-US" sz="1000" dirty="0"/>
                        <a:t>[[-0.017394728336645446, -0.46479776531853667,...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[[-3.03171420520726, -5.0036973702376475, 6.32...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1903151"/>
                  </a:ext>
                </a:extLst>
              </a:tr>
              <a:tr h="475784">
                <a:tc>
                  <a:txBody>
                    <a:bodyPr/>
                    <a:lstStyle/>
                    <a:p>
                      <a:r>
                        <a:rPr lang="en-US" sz="1000" dirty="0"/>
                        <a:t>[[-1.2934735084933515, -1.3078702482878097, -1...	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[[-1.6407684820541586, 7.325181903737755, -5.3...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12846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987028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D6A6A7-65D5-C206-A323-1DCC64094B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F7D3766-05E5-74F3-3776-E1668907B161}"/>
              </a:ext>
            </a:extLst>
          </p:cNvPr>
          <p:cNvSpPr txBox="1"/>
          <p:nvPr/>
        </p:nvSpPr>
        <p:spPr>
          <a:xfrm>
            <a:off x="306140" y="150524"/>
            <a:ext cx="8327848" cy="713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000" dirty="0">
                <a:solidFill>
                  <a:srgbClr val="000000"/>
                </a:solidFill>
                <a:latin typeface="Caladea"/>
              </a:rPr>
              <a:t>HR Study 1 Modification: Applied on UBFC Dataset</a:t>
            </a:r>
            <a:endParaRPr lang="en-US" sz="3000" b="0" i="0" u="none" strike="noStrike" dirty="0">
              <a:solidFill>
                <a:srgbClr val="000000"/>
              </a:solidFill>
              <a:effectLst/>
              <a:latin typeface="Caladea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E7AA64E-A65F-3F36-FD89-9D8EE7B43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97EC8-03FB-421D-BA76-5865596B8B77}" type="slidenum">
              <a:rPr lang="ko-KR" altLang="en-US" smtClean="0"/>
              <a:pPr/>
              <a:t>7</a:t>
            </a:fld>
            <a:endParaRPr lang="ko-KR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B7AD1D7-110A-574E-F014-AFCE58B424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917" y="-107801"/>
            <a:ext cx="1571625" cy="74771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384055D-E969-60E6-973A-27B75472A63E}"/>
              </a:ext>
            </a:extLst>
          </p:cNvPr>
          <p:cNvSpPr txBox="1"/>
          <p:nvPr/>
        </p:nvSpPr>
        <p:spPr>
          <a:xfrm>
            <a:off x="165060" y="1121841"/>
            <a:ext cx="791794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aladea" panose="020B0600000101010101" charset="0"/>
              </a:rPr>
              <a:t>Step 3.3: Selecting ICA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D2C3C33-9675-BDF7-5BDF-FCA56CF71D50}"/>
              </a:ext>
            </a:extLst>
          </p:cNvPr>
          <p:cNvSpPr txBox="1"/>
          <p:nvPr/>
        </p:nvSpPr>
        <p:spPr>
          <a:xfrm>
            <a:off x="306140" y="2206609"/>
            <a:ext cx="4464496" cy="4751685"/>
          </a:xfrm>
          <a:prstGeom prst="rect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US" sz="1400" b="1" dirty="0">
                <a:solidFill>
                  <a:srgbClr val="569CD6"/>
                </a:solidFill>
                <a:latin typeface="Consolas" panose="020B0609020204030204" pitchFamily="49" charset="0"/>
              </a:rPr>
              <a:t>Automation</a:t>
            </a:r>
          </a:p>
          <a:p>
            <a:pPr>
              <a:lnSpc>
                <a:spcPts val="1425"/>
              </a:lnSpc>
            </a:pPr>
            <a:endParaRPr lang="en-US" sz="1400" dirty="0">
              <a:solidFill>
                <a:srgbClr val="569CD6"/>
              </a:solidFill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US" sz="1400" dirty="0">
                <a:latin typeface="Consolas" panose="020B0609020204030204" pitchFamily="49" charset="0"/>
              </a:rPr>
              <a:t>Use a scoring function that combines:</a:t>
            </a:r>
          </a:p>
          <a:p>
            <a:pPr>
              <a:lnSpc>
                <a:spcPts val="1425"/>
              </a:lnSpc>
            </a:pPr>
            <a:endParaRPr lang="en-US" sz="1400" b="0" dirty="0">
              <a:effectLst/>
              <a:latin typeface="Consolas" panose="020B0609020204030204" pitchFamily="49" charset="0"/>
            </a:endParaRPr>
          </a:p>
          <a:p>
            <a:pPr marL="171450" indent="-171450">
              <a:lnSpc>
                <a:spcPts val="1425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latin typeface="Consolas" panose="020B0609020204030204" pitchFamily="49" charset="0"/>
              </a:rPr>
              <a:t>valid_HR_score</a:t>
            </a:r>
          </a:p>
          <a:p>
            <a:pPr marL="171450" indent="-171450">
              <a:lnSpc>
                <a:spcPts val="1425"/>
              </a:lnSpc>
              <a:buFont typeface="Wingdings" panose="05000000000000000000" pitchFamily="2" charset="2"/>
              <a:buChar char="§"/>
            </a:pPr>
            <a:r>
              <a:rPr lang="en-US" sz="1400" dirty="0" err="1">
                <a:latin typeface="Consolas" panose="020B0609020204030204" pitchFamily="49" charset="0"/>
              </a:rPr>
              <a:t>rr_std_score</a:t>
            </a:r>
            <a:endParaRPr lang="en-US" sz="1400" dirty="0">
              <a:latin typeface="Consolas" panose="020B0609020204030204" pitchFamily="49" charset="0"/>
            </a:endParaRPr>
          </a:p>
          <a:p>
            <a:pPr marL="171450" indent="-171450">
              <a:lnSpc>
                <a:spcPts val="1425"/>
              </a:lnSpc>
              <a:buFont typeface="Wingdings" panose="05000000000000000000" pitchFamily="2" charset="2"/>
              <a:buChar char="§"/>
            </a:pPr>
            <a:r>
              <a:rPr lang="en-US" sz="1400" dirty="0" err="1">
                <a:latin typeface="Consolas" panose="020B0609020204030204" pitchFamily="49" charset="0"/>
              </a:rPr>
              <a:t>band_power_score</a:t>
            </a:r>
            <a:endParaRPr lang="en-US" sz="1400" dirty="0">
              <a:latin typeface="Consolas" panose="020B0609020204030204" pitchFamily="49" charset="0"/>
            </a:endParaRPr>
          </a:p>
          <a:p>
            <a:pPr marL="171450" indent="-171450">
              <a:lnSpc>
                <a:spcPts val="1425"/>
              </a:lnSpc>
              <a:buFont typeface="Wingdings" panose="05000000000000000000" pitchFamily="2" charset="2"/>
              <a:buChar char="§"/>
            </a:pPr>
            <a:r>
              <a:rPr lang="en-US" sz="1400" dirty="0" err="1">
                <a:latin typeface="Consolas" panose="020B0609020204030204" pitchFamily="49" charset="0"/>
              </a:rPr>
              <a:t>autocorrelation_score</a:t>
            </a:r>
            <a:endParaRPr lang="en-US" sz="1400" dirty="0">
              <a:latin typeface="Consolas" panose="020B0609020204030204" pitchFamily="49" charset="0"/>
            </a:endParaRPr>
          </a:p>
          <a:p>
            <a:pPr marL="171450" indent="-171450">
              <a:lnSpc>
                <a:spcPts val="1425"/>
              </a:lnSpc>
              <a:buFont typeface="Wingdings" panose="05000000000000000000" pitchFamily="2" charset="2"/>
              <a:buChar char="§"/>
            </a:pPr>
            <a:endParaRPr lang="en-US" sz="1400" dirty="0">
              <a:latin typeface="Consolas" panose="020B0609020204030204" pitchFamily="49" charset="0"/>
            </a:endParaRPr>
          </a:p>
          <a:p>
            <a:pPr marL="342900" indent="-342900">
              <a:lnSpc>
                <a:spcPts val="1425"/>
              </a:lnSpc>
              <a:buAutoNum type="arabicPeriod"/>
            </a:pPr>
            <a:r>
              <a:rPr lang="en-US" sz="1400" dirty="0">
                <a:latin typeface="Consolas" panose="020B0609020204030204" pitchFamily="49" charset="0"/>
              </a:rPr>
              <a:t>Peak detection</a:t>
            </a:r>
          </a:p>
          <a:p>
            <a:pPr>
              <a:lnSpc>
                <a:spcPts val="1425"/>
              </a:lnSpc>
            </a:pPr>
            <a:r>
              <a:rPr lang="en-US" sz="1400" dirty="0">
                <a:latin typeface="Consolas" panose="020B0609020204030204" pitchFamily="49" charset="0"/>
              </a:rPr>
              <a:t>2. RR interval regularity </a:t>
            </a:r>
            <a:br>
              <a:rPr lang="en-US" sz="1400" dirty="0">
                <a:latin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</a:rPr>
              <a:t>(lower std is better) </a:t>
            </a:r>
          </a:p>
          <a:p>
            <a:pPr>
              <a:lnSpc>
                <a:spcPts val="1425"/>
              </a:lnSpc>
            </a:pPr>
            <a:endParaRPr lang="en-US" sz="1400" dirty="0"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US" sz="1400" dirty="0">
                <a:latin typeface="Consolas" panose="020B0609020204030204" pitchFamily="49" charset="0"/>
              </a:rPr>
              <a:t>3. Bandpower in 0.7–2.5 Hz </a:t>
            </a:r>
          </a:p>
          <a:p>
            <a:pPr>
              <a:lnSpc>
                <a:spcPts val="1425"/>
              </a:lnSpc>
            </a:pPr>
            <a:r>
              <a:rPr lang="en-US" sz="1400" dirty="0">
                <a:latin typeface="Consolas" panose="020B0609020204030204" pitchFamily="49" charset="0"/>
              </a:rPr>
              <a:t>(typical heart rate range)</a:t>
            </a:r>
          </a:p>
          <a:p>
            <a:pPr>
              <a:lnSpc>
                <a:spcPts val="1425"/>
              </a:lnSpc>
            </a:pPr>
            <a:endParaRPr lang="en-US" sz="1400" dirty="0"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US" sz="1400" dirty="0">
                <a:latin typeface="Consolas" panose="020B0609020204030204" pitchFamily="49" charset="0"/>
              </a:rPr>
              <a:t>4. Autocorrelation peak in ~1Hz region</a:t>
            </a:r>
          </a:p>
          <a:p>
            <a:pPr>
              <a:lnSpc>
                <a:spcPts val="1425"/>
              </a:lnSpc>
            </a:pPr>
            <a:endParaRPr lang="en-US" sz="1400" dirty="0"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US" sz="1400" dirty="0">
                <a:latin typeface="Consolas" panose="020B0609020204030204" pitchFamily="49" charset="0"/>
              </a:rPr>
              <a:t>5. Combined score </a:t>
            </a:r>
          </a:p>
          <a:p>
            <a:pPr>
              <a:lnSpc>
                <a:spcPts val="1425"/>
              </a:lnSpc>
            </a:pPr>
            <a:r>
              <a:rPr lang="en-US" sz="1400" dirty="0">
                <a:latin typeface="Consolas" panose="020B0609020204030204" pitchFamily="49" charset="0"/>
              </a:rPr>
              <a:t>(weights tuned based on signal behavior)</a:t>
            </a:r>
          </a:p>
          <a:p>
            <a:pPr>
              <a:lnSpc>
                <a:spcPts val="1425"/>
              </a:lnSpc>
            </a:pPr>
            <a:endParaRPr lang="en-US" sz="1400" dirty="0"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endParaRPr lang="en-US" sz="1400" dirty="0"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US" sz="1050" dirty="0">
                <a:latin typeface="Corbel" panose="020B0503020204020204" pitchFamily="34" charset="0"/>
              </a:rPr>
              <a:t>This method is recommended in follow-up studies (</a:t>
            </a:r>
            <a:r>
              <a:rPr lang="en-US" sz="1050" dirty="0" err="1">
                <a:latin typeface="Corbel" panose="020B0503020204020204" pitchFamily="34" charset="0"/>
              </a:rPr>
              <a:t>eg</a:t>
            </a:r>
            <a:r>
              <a:rPr lang="en-US" sz="1050" dirty="0">
                <a:latin typeface="Corbel" panose="020B0503020204020204" pitchFamily="34" charset="0"/>
              </a:rPr>
              <a:t> McDuff 2014, CHROM++, POS++, </a:t>
            </a:r>
            <a:r>
              <a:rPr lang="en-US" sz="1050" dirty="0" err="1">
                <a:latin typeface="Corbel" panose="020B0503020204020204" pitchFamily="34" charset="0"/>
              </a:rPr>
              <a:t>LiCVPR</a:t>
            </a:r>
            <a:r>
              <a:rPr lang="en-US" sz="1050" dirty="0">
                <a:latin typeface="Corbel" panose="020B0503020204020204" pitchFamily="34" charset="0"/>
              </a:rPr>
              <a:t>).</a:t>
            </a:r>
          </a:p>
          <a:p>
            <a:pPr>
              <a:lnSpc>
                <a:spcPts val="1425"/>
              </a:lnSpc>
            </a:pPr>
            <a:endParaRPr lang="en-US" sz="1100" dirty="0">
              <a:solidFill>
                <a:srgbClr val="569CD6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5BDD7BA-D3A0-4B78-CF85-C53FEBFDAA7C}"/>
              </a:ext>
            </a:extLst>
          </p:cNvPr>
          <p:cNvSpPr txBox="1"/>
          <p:nvPr/>
        </p:nvSpPr>
        <p:spPr>
          <a:xfrm>
            <a:off x="5202684" y="2189042"/>
            <a:ext cx="4464496" cy="2593915"/>
          </a:xfrm>
          <a:prstGeom prst="rect">
            <a:avLst/>
          </a:prstGeom>
          <a:noFill/>
          <a:ln w="19050">
            <a:solidFill>
              <a:srgbClr val="FB7405"/>
            </a:solidFill>
          </a:ln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endParaRPr lang="en-US" sz="1400" dirty="0">
              <a:solidFill>
                <a:srgbClr val="569CD6"/>
              </a:solidFill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Visual Inspection (In Study)</a:t>
            </a:r>
          </a:p>
          <a:p>
            <a:pPr>
              <a:lnSpc>
                <a:spcPts val="1425"/>
              </a:lnSpc>
            </a:pPr>
            <a:endParaRPr lang="en-US" sz="1400" b="1" dirty="0">
              <a:solidFill>
                <a:schemeClr val="accent6">
                  <a:lumMod val="75000"/>
                </a:schemeClr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1400" dirty="0">
                <a:latin typeface="Consolas" panose="020B0609020204030204" pitchFamily="49" charset="0"/>
              </a:rPr>
              <a:t>They looked for the ICA signal that: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latin typeface="Consolas" panose="020B0609020204030204" pitchFamily="49" charset="0"/>
              </a:rPr>
              <a:t>Had approximately 1–2 Hz frequency </a:t>
            </a:r>
            <a:br>
              <a:rPr lang="en-US" sz="1400" dirty="0">
                <a:latin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</a:rPr>
              <a:t>(60–120 bpm)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latin typeface="Consolas" panose="020B0609020204030204" pitchFamily="49" charset="0"/>
              </a:rPr>
              <a:t>Showed a regular, smooth waveform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latin typeface="Consolas" panose="020B0609020204030204" pitchFamily="49" charset="0"/>
              </a:rPr>
              <a:t>Wasn't noisy, erratic, or flat</a:t>
            </a:r>
          </a:p>
          <a:p>
            <a:pPr>
              <a:lnSpc>
                <a:spcPts val="1425"/>
              </a:lnSpc>
            </a:pPr>
            <a:endParaRPr lang="en-US" sz="1000" b="0" dirty="0">
              <a:solidFill>
                <a:schemeClr val="accent1">
                  <a:lumMod val="75000"/>
                </a:schemeClr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endParaRPr lang="en-US" sz="1000" b="0" dirty="0">
              <a:solidFill>
                <a:schemeClr val="accent1">
                  <a:lumMod val="75000"/>
                </a:schemeClr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79105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822EA3-1D52-012D-EFE6-6F555DC9AE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6F31514-DF6D-31DA-A49A-D10A3251E3FB}"/>
              </a:ext>
            </a:extLst>
          </p:cNvPr>
          <p:cNvSpPr txBox="1"/>
          <p:nvPr/>
        </p:nvSpPr>
        <p:spPr>
          <a:xfrm>
            <a:off x="306140" y="150524"/>
            <a:ext cx="8327848" cy="713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000" dirty="0">
                <a:solidFill>
                  <a:srgbClr val="000000"/>
                </a:solidFill>
                <a:latin typeface="Caladea"/>
              </a:rPr>
              <a:t>HR Study 1 Modification: Applied on UBFC Dataset</a:t>
            </a:r>
            <a:endParaRPr lang="en-US" sz="3000" b="0" i="0" u="none" strike="noStrike" dirty="0">
              <a:solidFill>
                <a:srgbClr val="000000"/>
              </a:solidFill>
              <a:effectLst/>
              <a:latin typeface="Caladea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F04E398-A864-E7A2-F4A2-FB7606B9AB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97EC8-03FB-421D-BA76-5865596B8B77}" type="slidenum">
              <a:rPr lang="ko-KR" altLang="en-US" smtClean="0"/>
              <a:pPr/>
              <a:t>8</a:t>
            </a:fld>
            <a:endParaRPr lang="ko-KR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52B8286-56C5-71C7-891F-7D4009A2DF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917" y="-107801"/>
            <a:ext cx="1571625" cy="74771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E550E51-77DA-102D-4156-05E95DA3E198}"/>
              </a:ext>
            </a:extLst>
          </p:cNvPr>
          <p:cNvSpPr txBox="1"/>
          <p:nvPr/>
        </p:nvSpPr>
        <p:spPr>
          <a:xfrm>
            <a:off x="165060" y="1121841"/>
            <a:ext cx="791794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aladea" panose="020B0600000101010101" charset="0"/>
              </a:rPr>
              <a:t>Step 3.4: Calculating HR With Automation</a:t>
            </a:r>
          </a:p>
        </p:txBody>
      </p:sp>
      <p:sp>
        <p:nvSpPr>
          <p:cNvPr id="14" name="Google Shape;682;p26">
            <a:extLst>
              <a:ext uri="{FF2B5EF4-FFF2-40B4-BE49-F238E27FC236}">
                <a16:creationId xmlns:a16="http://schemas.microsoft.com/office/drawing/2014/main" id="{97F253A6-3B75-19FA-7A63-03155A9ACEBB}"/>
              </a:ext>
            </a:extLst>
          </p:cNvPr>
          <p:cNvSpPr txBox="1"/>
          <p:nvPr/>
        </p:nvSpPr>
        <p:spPr>
          <a:xfrm>
            <a:off x="316455" y="1521951"/>
            <a:ext cx="9852590" cy="5940057"/>
          </a:xfrm>
          <a:prstGeom prst="rect">
            <a:avLst/>
          </a:prstGeom>
          <a:noFill/>
          <a:ln w="19050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aladea" panose="020B0600000101010101" charset="0"/>
                <a:ea typeface="Caladea"/>
                <a:cs typeface="Caladea"/>
                <a:sym typeface="Caladea"/>
              </a:rPr>
              <a:t> Assuming: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>
              <a:solidFill>
                <a:schemeClr val="dk1"/>
              </a:solidFill>
              <a:latin typeface="Caladea" panose="020B0600000101010101" charset="0"/>
              <a:ea typeface="Caladea"/>
              <a:cs typeface="Caladea"/>
              <a:sym typeface="Caladea"/>
            </a:endParaRPr>
          </a:p>
          <a:p>
            <a:pPr marL="783595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dk1"/>
                </a:solidFill>
                <a:latin typeface="Caladea" panose="020B0600000101010101" charset="0"/>
                <a:ea typeface="Caladea"/>
                <a:cs typeface="Caladea"/>
                <a:sym typeface="Caladea"/>
              </a:rPr>
              <a:t>Window 1 = frames 0 to 599</a:t>
            </a:r>
          </a:p>
          <a:p>
            <a:pPr marL="783595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dk1"/>
                </a:solidFill>
                <a:latin typeface="Caladea" panose="020B0600000101010101" charset="0"/>
                <a:ea typeface="Caladea"/>
                <a:cs typeface="Caladea"/>
                <a:sym typeface="Caladea"/>
              </a:rPr>
              <a:t>IC 1 was chosen</a:t>
            </a:r>
            <a:endParaRPr lang="en-US" sz="1600" i="1">
              <a:solidFill>
                <a:schemeClr val="accent6">
                  <a:lumMod val="60000"/>
                  <a:lumOff val="40000"/>
                </a:schemeClr>
              </a:solidFill>
              <a:latin typeface="Caladea" panose="020B0600000101010101" charset="0"/>
              <a:ea typeface="Caladea"/>
              <a:cs typeface="Caladea"/>
              <a:sym typeface="Caladea"/>
            </a:endParaRPr>
          </a:p>
          <a:p>
            <a:pPr marL="783595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dk1"/>
                </a:solidFill>
                <a:latin typeface="Caladea" panose="020B0600000101010101" charset="0"/>
                <a:ea typeface="Caladea"/>
                <a:cs typeface="Caladea"/>
                <a:sym typeface="Caladea"/>
              </a:rPr>
              <a:t>Detected 33 peaks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aladea" panose="020B0600000101010101" charset="0"/>
                <a:ea typeface="Caladea"/>
                <a:cs typeface="Caladea"/>
                <a:sym typeface="Caladea"/>
              </a:rPr>
              <a:t>                      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>
              <a:solidFill>
                <a:schemeClr val="dk1"/>
              </a:solidFill>
              <a:latin typeface="Caladea" panose="020B0600000101010101" charset="0"/>
              <a:ea typeface="Caladea"/>
              <a:cs typeface="Caladea"/>
              <a:sym typeface="Calade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aladea" panose="020B0600000101010101" charset="0"/>
                <a:ea typeface="Caladea"/>
                <a:cs typeface="Caladea"/>
                <a:sym typeface="Caladea"/>
              </a:rPr>
              <a:t>Detected peaks = [t₁, t₂, ..., t₃₃] in frame units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>
              <a:solidFill>
                <a:schemeClr val="dk1"/>
              </a:solidFill>
              <a:latin typeface="Caladea" panose="020B0600000101010101" charset="0"/>
              <a:ea typeface="Caladea"/>
              <a:cs typeface="Caladea"/>
              <a:sym typeface="Calade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aladea" panose="020B0600000101010101" charset="0"/>
                <a:ea typeface="Caladea"/>
                <a:cs typeface="Caladea"/>
                <a:sym typeface="Caladea"/>
              </a:rPr>
              <a:t>Convert to seconds 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>
              <a:solidFill>
                <a:schemeClr val="dk1"/>
              </a:solidFill>
              <a:latin typeface="Caladea" panose="020B0600000101010101" charset="0"/>
              <a:ea typeface="Caladea"/>
              <a:cs typeface="Caladea"/>
              <a:sym typeface="Calade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>
              <a:solidFill>
                <a:schemeClr val="dk1"/>
              </a:solidFill>
              <a:latin typeface="Caladea" panose="020B0600000101010101" charset="0"/>
              <a:ea typeface="Caladea"/>
              <a:cs typeface="Caladea"/>
              <a:sym typeface="Calade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>
              <a:solidFill>
                <a:schemeClr val="dk1"/>
              </a:solidFill>
              <a:latin typeface="Caladea" panose="020B0600000101010101" charset="0"/>
              <a:ea typeface="Caladea"/>
              <a:cs typeface="Caladea"/>
              <a:sym typeface="Calade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Then compute: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aladea" panose="020B0600000101010101" charset="0"/>
                <a:ea typeface="Caladea"/>
                <a:cs typeface="Caladea"/>
                <a:sym typeface="Caladea"/>
              </a:rPr>
              <a:t>                                 intervals=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>
              <a:solidFill>
                <a:schemeClr val="dk1"/>
              </a:solidFill>
              <a:latin typeface="Caladea" panose="020B0600000101010101" charset="0"/>
              <a:ea typeface="Caladea"/>
              <a:cs typeface="Caladea"/>
              <a:sym typeface="Calade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>
              <a:solidFill>
                <a:schemeClr val="dk1"/>
              </a:solidFill>
              <a:latin typeface="Caladea" panose="020B0600000101010101" charset="0"/>
              <a:ea typeface="Caladea"/>
              <a:cs typeface="Caladea"/>
              <a:sym typeface="Caladea"/>
            </a:endParaRPr>
          </a:p>
          <a:p>
            <a:r>
              <a:rPr lang="en-US" sz="1600">
                <a:solidFill>
                  <a:schemeClr val="dk1"/>
                </a:solidFill>
                <a:latin typeface="Caladea" panose="020B0600000101010101" charset="0"/>
                <a:ea typeface="Caladea"/>
                <a:cs typeface="Caladea"/>
                <a:sym typeface="Caladea"/>
              </a:rPr>
              <a:t>Got 32 ​​time intervals (since 33 peaks using </a:t>
            </a:r>
            <a:r>
              <a:rPr lang="en-US" sz="1400" b="0">
                <a:solidFill>
                  <a:srgbClr val="FB7405"/>
                </a:solidFill>
                <a:effectLst/>
                <a:latin typeface="Consolas" panose="020B0609020204030204" pitchFamily="49" charset="0"/>
              </a:rPr>
              <a:t>find_peaks </a:t>
            </a:r>
            <a:r>
              <a:rPr lang="en-US" sz="14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>
                <a:solidFill>
                  <a:srgbClr val="FB7405"/>
                </a:solidFill>
                <a:effectLst/>
                <a:latin typeface="Consolas" panose="020B0609020204030204" pitchFamily="49" charset="0"/>
              </a:rPr>
              <a:t>scipy.signal</a:t>
            </a:r>
            <a:r>
              <a:rPr lang="en-US" sz="1600">
                <a:solidFill>
                  <a:schemeClr val="dk1"/>
                </a:solidFill>
                <a:latin typeface="Caladea" panose="020B0600000101010101" charset="0"/>
                <a:ea typeface="Caladea"/>
                <a:cs typeface="Caladea"/>
                <a:sym typeface="Caladea"/>
              </a:rPr>
              <a:t>).</a:t>
            </a:r>
          </a:p>
          <a:p>
            <a:endParaRPr lang="en-US" sz="1600">
              <a:solidFill>
                <a:schemeClr val="dk1"/>
              </a:solidFill>
              <a:latin typeface="Caladea" panose="020B0600000101010101" charset="0"/>
              <a:ea typeface="Caladea"/>
              <a:cs typeface="Caladea"/>
              <a:sym typeface="Caladea"/>
            </a:endParaRPr>
          </a:p>
          <a:p>
            <a:r>
              <a:rPr lang="en-US" sz="1600">
                <a:solidFill>
                  <a:schemeClr val="dk1"/>
                </a:solidFill>
                <a:latin typeface="Caladea" panose="020B0600000101010101" charset="0"/>
                <a:ea typeface="Caladea"/>
                <a:cs typeface="Caladea"/>
                <a:sym typeface="Caladea"/>
              </a:rPr>
              <a:t>T = average time between peaks( in seconds ) </a:t>
            </a:r>
          </a:p>
          <a:p>
            <a:endParaRPr lang="en-US" sz="1600">
              <a:solidFill>
                <a:schemeClr val="dk1"/>
              </a:solidFill>
              <a:latin typeface="Caladea" panose="020B0600000101010101" charset="0"/>
              <a:ea typeface="Caladea"/>
              <a:cs typeface="Caladea"/>
              <a:sym typeface="Calade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>
              <a:solidFill>
                <a:schemeClr val="dk1"/>
              </a:solidFill>
              <a:latin typeface="Caladea" panose="020B0600000101010101" charset="0"/>
              <a:ea typeface="Caladea"/>
              <a:cs typeface="Caladea"/>
              <a:sym typeface="Caladea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BB5A20C-0ACA-B613-B513-39501639B4D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340" y="4527456"/>
            <a:ext cx="1139979" cy="52143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ADB436D-07EA-EF30-CF4A-3C5054D9F28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6420" y="5581223"/>
            <a:ext cx="2416330" cy="22388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B226118-1301-FCBB-2032-DDA12D5C227E}"/>
              </a:ext>
            </a:extLst>
          </p:cNvPr>
          <p:cNvSpPr txBox="1"/>
          <p:nvPr/>
        </p:nvSpPr>
        <p:spPr>
          <a:xfrm>
            <a:off x="7002884" y="5916202"/>
            <a:ext cx="2838583" cy="523220"/>
          </a:xfrm>
          <a:prstGeom prst="rect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400" b="0" dirty="0">
                <a:solidFill>
                  <a:srgbClr val="FB7405"/>
                </a:solidFill>
                <a:effectLst/>
                <a:latin typeface="Consolas" panose="020B0609020204030204" pitchFamily="49" charset="0"/>
              </a:rPr>
              <a:t>x[</a:t>
            </a:r>
            <a:r>
              <a:rPr lang="en-US" sz="1400" b="0" dirty="0" err="1">
                <a:solidFill>
                  <a:srgbClr val="FB7405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400" b="0" dirty="0">
                <a:solidFill>
                  <a:srgbClr val="FB7405"/>
                </a:solidFill>
                <a:effectLst/>
                <a:latin typeface="Consolas" panose="020B0609020204030204" pitchFamily="49" charset="0"/>
              </a:rPr>
              <a:t>] is a peak </a:t>
            </a:r>
          </a:p>
          <a:p>
            <a:pPr algn="ctr"/>
            <a:r>
              <a:rPr lang="en-US" sz="1400" b="0" dirty="0">
                <a:solidFill>
                  <a:srgbClr val="FB7405"/>
                </a:solidFill>
                <a:effectLst/>
                <a:latin typeface="Consolas" panose="020B0609020204030204" pitchFamily="49" charset="0"/>
              </a:rPr>
              <a:t>if x[i-1] &lt; x[</a:t>
            </a:r>
            <a:r>
              <a:rPr lang="en-US" sz="1400" b="0" dirty="0" err="1">
                <a:solidFill>
                  <a:srgbClr val="FB7405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400" b="0" dirty="0">
                <a:solidFill>
                  <a:srgbClr val="FB7405"/>
                </a:solidFill>
                <a:effectLst/>
                <a:latin typeface="Consolas" panose="020B0609020204030204" pitchFamily="49" charset="0"/>
              </a:rPr>
              <a:t>] &gt; x[i+1]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026077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2377</TotalTime>
  <Words>3815</Words>
  <Application>Microsoft Office PowerPoint</Application>
  <PresentationFormat>Custom</PresentationFormat>
  <Paragraphs>978</Paragraphs>
  <Slides>36</Slides>
  <Notes>36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5" baseType="lpstr">
      <vt:lpstr>Caladea</vt:lpstr>
      <vt:lpstr>HY견고딕</vt:lpstr>
      <vt:lpstr>HY중고딕</vt:lpstr>
      <vt:lpstr>맑은 고딕</vt:lpstr>
      <vt:lpstr>Arial</vt:lpstr>
      <vt:lpstr>Consolas</vt:lpstr>
      <vt:lpstr>Corbel</vt:lpstr>
      <vt:lpstr>Wingdings</vt:lpstr>
      <vt:lpstr>Office 테마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XP SP3 FINAL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user</dc:creator>
  <cp:lastModifiedBy>Rafsan Jany</cp:lastModifiedBy>
  <cp:revision>45</cp:revision>
  <cp:lastPrinted>2012-01-03T07:03:32Z</cp:lastPrinted>
  <dcterms:created xsi:type="dcterms:W3CDTF">2011-12-29T06:45:05Z</dcterms:created>
  <dcterms:modified xsi:type="dcterms:W3CDTF">2025-05-27T04:44:56Z</dcterms:modified>
</cp:coreProperties>
</file>